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9" r:id="rId11"/>
    <p:sldId id="280" r:id="rId12"/>
    <p:sldId id="281" r:id="rId13"/>
    <p:sldId id="266" r:id="rId14"/>
    <p:sldId id="267" r:id="rId15"/>
    <p:sldId id="273" r:id="rId16"/>
    <p:sldId id="282" r:id="rId17"/>
    <p:sldId id="268" r:id="rId18"/>
    <p:sldId id="269" r:id="rId19"/>
    <p:sldId id="272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521B342-A9EA-4CC1-8923-50154EE5DF7A}" type="datetimeFigureOut">
              <a:rPr lang="zh-HK" altLang="en-US" smtClean="0"/>
              <a:t>2/11/2019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DDD8B3-3266-4938-BD7D-7DB5F1F328AF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zh-HK" b="1" dirty="0"/>
              <a:t>Lecture </a:t>
            </a:r>
            <a:r>
              <a:rPr lang="en-US" altLang="zh-HK" b="1" dirty="0" smtClean="0"/>
              <a:t>2: Probability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18243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926288"/>
          </a:xfrm>
        </p:spPr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en-US" altLang="zh-HK" dirty="0" smtClean="0"/>
              <a:t>(1)  There </a:t>
            </a:r>
            <a:r>
              <a:rPr lang="en-US" altLang="zh-HK" dirty="0"/>
              <a:t>are 12 girls and 8 boys in a class of 20. If a student is chosen at random, what is the probability that a boy is chosen</a:t>
            </a:r>
            <a:r>
              <a:rPr lang="en-US" altLang="zh-HK" dirty="0" smtClean="0"/>
              <a:t>?</a:t>
            </a:r>
          </a:p>
          <a:p>
            <a:pPr marL="0" lvl="0" indent="0" fontAlgn="base">
              <a:buNone/>
            </a:pPr>
            <a:r>
              <a:rPr lang="en-US" altLang="zh-HK" dirty="0" smtClean="0"/>
              <a:t>(2)  On </a:t>
            </a:r>
            <a:r>
              <a:rPr lang="en-US" altLang="zh-HK" dirty="0"/>
              <a:t>every school day the students draw lots to decide who will be on duty that day. In a week of 5 school days, what is the probability that all 5 students on duty are girls</a:t>
            </a:r>
            <a:r>
              <a:rPr lang="en-US" altLang="zh-HK" dirty="0" smtClean="0"/>
              <a:t>?</a:t>
            </a:r>
          </a:p>
          <a:p>
            <a:pPr marL="0" lvl="0" indent="0" fontAlgn="base">
              <a:buNone/>
            </a:pPr>
            <a:r>
              <a:rPr lang="en-US" altLang="zh-HK" dirty="0" smtClean="0"/>
              <a:t>(3)  If </a:t>
            </a:r>
            <a:r>
              <a:rPr lang="en-US" altLang="zh-HK" dirty="0"/>
              <a:t>a group of 5 is chosen from the above class, what is the probability that the group consists of girls only</a:t>
            </a:r>
            <a:r>
              <a:rPr lang="en-US" altLang="zh-HK" dirty="0" smtClean="0"/>
              <a:t>?</a:t>
            </a:r>
          </a:p>
          <a:p>
            <a:pPr marL="0" lvl="0" indent="0" fontAlgn="base">
              <a:buNone/>
            </a:pPr>
            <a:r>
              <a:rPr lang="en-US" altLang="zh-HK" dirty="0" smtClean="0"/>
              <a:t>(4)  What </a:t>
            </a:r>
            <a:r>
              <a:rPr lang="en-US" altLang="zh-HK" dirty="0"/>
              <a:t>is the probability that there is at least one boy in the group chosen above?</a:t>
            </a:r>
            <a:endParaRPr lang="zh-TW" altLang="zh-HK" dirty="0"/>
          </a:p>
          <a:p>
            <a:pPr marL="0" lvl="0" indent="0" fontAlgn="base">
              <a:buNone/>
            </a:pPr>
            <a:r>
              <a:rPr lang="en-US" altLang="zh-HK" dirty="0" smtClean="0"/>
              <a:t> </a:t>
            </a:r>
            <a:endParaRPr lang="zh-TW" altLang="zh-HK" dirty="0"/>
          </a:p>
          <a:p>
            <a:pPr lvl="0" fontAlgn="base"/>
            <a:endParaRPr lang="zh-TW" altLang="zh-HK" dirty="0"/>
          </a:p>
          <a:p>
            <a:pPr lvl="0" fontAlgn="base"/>
            <a:endParaRPr lang="zh-TW" altLang="zh-HK" dirty="0"/>
          </a:p>
          <a:p>
            <a:pPr marL="0" indent="0">
              <a:buNone/>
            </a:pP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1224678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926288"/>
          </a:xfrm>
        </p:spPr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en-US" altLang="zh-HK" dirty="0" smtClean="0"/>
              <a:t>(5)  If </a:t>
            </a:r>
            <a:r>
              <a:rPr lang="en-US" altLang="zh-HK" dirty="0"/>
              <a:t>10 students are chosen at random from the class, what is the probability that exactly 6 are girls</a:t>
            </a:r>
            <a:r>
              <a:rPr lang="en-US" altLang="zh-HK" dirty="0" smtClean="0"/>
              <a:t>?</a:t>
            </a:r>
          </a:p>
          <a:p>
            <a:pPr marL="0" lvl="0" indent="0" fontAlgn="base">
              <a:buNone/>
            </a:pPr>
            <a:endParaRPr lang="en-US" altLang="zh-TW" dirty="0"/>
          </a:p>
          <a:p>
            <a:pPr marL="0" lvl="0" indent="0" fontAlgn="base">
              <a:buNone/>
            </a:pPr>
            <a:r>
              <a:rPr lang="en-US" altLang="zh-TW" dirty="0" smtClean="0"/>
              <a:t>(6)  </a:t>
            </a:r>
            <a:r>
              <a:rPr lang="en-US" altLang="zh-HK" dirty="0" smtClean="0"/>
              <a:t>If </a:t>
            </a:r>
            <a:r>
              <a:rPr lang="en-US" altLang="zh-HK" dirty="0"/>
              <a:t>the students draw lots on every school day to decide who will be on duty that day, in a week of 5 school days, what is the probability that </a:t>
            </a:r>
            <a:endParaRPr lang="zh-TW" altLang="zh-HK" dirty="0"/>
          </a:p>
          <a:p>
            <a:r>
              <a:rPr lang="en-US" altLang="zh-HK" dirty="0"/>
              <a:t>(a) 3 girls and 2 boys are on duty,</a:t>
            </a:r>
            <a:endParaRPr lang="zh-TW" altLang="zh-HK" dirty="0"/>
          </a:p>
          <a:p>
            <a:r>
              <a:rPr lang="en-US" altLang="zh-HK" dirty="0"/>
              <a:t>(b) no more than 3 girls are on duty,</a:t>
            </a:r>
            <a:endParaRPr lang="zh-TW" altLang="zh-HK" dirty="0"/>
          </a:p>
          <a:p>
            <a:r>
              <a:rPr lang="en-US" altLang="zh-HK" dirty="0"/>
              <a:t>(c) no student is on duty for more than one day?</a:t>
            </a:r>
            <a:endParaRPr lang="zh-TW" altLang="zh-HK" dirty="0"/>
          </a:p>
          <a:p>
            <a:pPr lvl="0" fontAlgn="base"/>
            <a:endParaRPr lang="zh-TW" altLang="zh-HK" dirty="0"/>
          </a:p>
          <a:p>
            <a:pPr lvl="0" fontAlgn="base"/>
            <a:endParaRPr lang="zh-TW" altLang="zh-HK" dirty="0"/>
          </a:p>
          <a:p>
            <a:pPr marL="0" indent="0">
              <a:buNone/>
            </a:pP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880593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842248" cy="4608512"/>
          </a:xfrm>
        </p:spPr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en-US" altLang="zh-HK" dirty="0" smtClean="0"/>
              <a:t>(7)  If </a:t>
            </a:r>
            <a:r>
              <a:rPr lang="en-US" altLang="zh-HK" dirty="0"/>
              <a:t>each one of 20 students chooses at random a number from 1 to 100, what is the probability that the 20 chosen numbers are all different?</a:t>
            </a:r>
            <a:endParaRPr lang="zh-TW" altLang="zh-HK" dirty="0"/>
          </a:p>
          <a:p>
            <a:endParaRPr lang="zh-TW" altLang="zh-HK" dirty="0"/>
          </a:p>
          <a:p>
            <a:pPr marL="0" lvl="0" indent="0" fontAlgn="base">
              <a:buNone/>
            </a:pPr>
            <a:r>
              <a:rPr lang="en-US" altLang="zh-HK" dirty="0" smtClean="0"/>
              <a:t>(8)  If </a:t>
            </a:r>
            <a:r>
              <a:rPr lang="en-US" altLang="zh-HK" dirty="0"/>
              <a:t>the exam scripts of 20 students are distributed at random among the students, what is the probability that no one gets his/her own script</a:t>
            </a:r>
            <a:r>
              <a:rPr lang="en-US" altLang="zh-HK" dirty="0" smtClean="0"/>
              <a:t>?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956991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b="1" dirty="0" smtClean="0"/>
              <a:t>Conditional Probability (1)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sz="2400" dirty="0" smtClean="0"/>
                  <a:t>The </a:t>
                </a:r>
                <a:r>
                  <a:rPr lang="en-US" altLang="zh-HK" sz="2400" b="1" dirty="0"/>
                  <a:t>conditional probability of </a:t>
                </a:r>
                <a:r>
                  <a:rPr lang="en-US" altLang="zh-HK" sz="2400" b="1" i="1" dirty="0"/>
                  <a:t>A</a:t>
                </a:r>
                <a:r>
                  <a:rPr lang="en-US" altLang="zh-HK" sz="2400" b="1" dirty="0"/>
                  <a:t> on the hypothesis </a:t>
                </a:r>
                <a:r>
                  <a:rPr lang="en-US" altLang="zh-HK" sz="2400" b="1" i="1" dirty="0"/>
                  <a:t>B</a:t>
                </a:r>
                <a:r>
                  <a:rPr lang="en-US" altLang="zh-HK" sz="2400" dirty="0"/>
                  <a:t>, 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i.e</a:t>
                </a:r>
                <a:r>
                  <a:rPr lang="en-US" altLang="zh-HK" sz="2400" dirty="0"/>
                  <a:t>., the probability of </a:t>
                </a:r>
                <a:r>
                  <a:rPr lang="en-US" altLang="zh-HK" sz="2400" i="1" dirty="0"/>
                  <a:t>A</a:t>
                </a:r>
                <a:r>
                  <a:rPr lang="en-US" altLang="zh-HK" sz="2400" dirty="0"/>
                  <a:t> occurring under the condition that 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i="1" dirty="0" smtClean="0"/>
                  <a:t>B</a:t>
                </a:r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is known to have occurred, is defined by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b="1" dirty="0">
                    <a:ea typeface="Cambria Math" pitchFamily="18" charset="0"/>
                  </a:rPr>
                  <a:t> </a:t>
                </a:r>
                <a:r>
                  <a:rPr lang="en-US" altLang="zh-HK" sz="2400" b="1" dirty="0" smtClean="0">
                    <a:ea typeface="Cambria Math" pitchFamily="18" charset="0"/>
                  </a:rPr>
                  <a:t>                                   P</a:t>
                </a:r>
                <a:r>
                  <a:rPr lang="en-US" altLang="zh-HK" sz="2400" b="1" dirty="0">
                    <a:ea typeface="Cambria Math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 pitchFamily="18" charset="0"/>
                      </a:rPr>
                      <m:t>𝑨</m:t>
                    </m:r>
                    <m:r>
                      <m:rPr>
                        <m:nor/>
                      </m:rPr>
                      <a:rPr lang="en-US" altLang="zh-HK" sz="2400" b="1">
                        <a:ea typeface="Cambria Math" pitchFamily="18" charset="0"/>
                      </a:rPr>
                      <m:t>|</m:t>
                    </m:r>
                  </m:oMath>
                </a14:m>
                <a:r>
                  <a:rPr lang="en-US" altLang="zh-HK" sz="2400" b="1" i="1" dirty="0">
                    <a:ea typeface="Cambria Math" pitchFamily="18" charset="0"/>
                  </a:rPr>
                  <a:t>B</a:t>
                </a:r>
                <a:r>
                  <a:rPr lang="en-US" altLang="zh-HK" sz="2400" b="1" dirty="0">
                    <a:ea typeface="Cambria Math" pitchFamily="18" charset="0"/>
                  </a:rPr>
                  <a:t>)</a:t>
                </a:r>
                <a:r>
                  <a:rPr lang="en-US" altLang="zh-HK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 b="1">
                            <a:latin typeface="Cambria Math"/>
                          </a:rPr>
                          <m:t>𝐏</m:t>
                        </m:r>
                        <m:r>
                          <a:rPr lang="en-US" altLang="zh-HK" sz="2400" b="1" i="1">
                            <a:latin typeface="Cambria Math"/>
                          </a:rPr>
                          <m:t>(</m:t>
                        </m:r>
                        <m:r>
                          <a:rPr lang="en-US" altLang="zh-HK" sz="2400" b="1" i="1">
                            <a:latin typeface="Cambria Math"/>
                          </a:rPr>
                          <m:t>𝑨</m:t>
                        </m:r>
                        <m:r>
                          <a:rPr lang="en-US" altLang="zh-HK" sz="2400" b="1" i="1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altLang="zh-HK" sz="2400" b="1" i="1">
                            <a:latin typeface="Cambria Math"/>
                            <a:ea typeface="Cambria Math"/>
                          </a:rPr>
                          <m:t>𝑩</m:t>
                        </m:r>
                        <m:r>
                          <a:rPr lang="en-US" altLang="zh-HK" sz="2400" b="1" i="1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altLang="zh-HK" sz="2400" b="1">
                            <a:latin typeface="Cambria Math"/>
                          </a:rPr>
                          <m:t>𝐏</m:t>
                        </m:r>
                        <m:r>
                          <a:rPr lang="en-US" altLang="zh-HK" sz="2400" b="1" i="1">
                            <a:latin typeface="Cambria Math"/>
                          </a:rPr>
                          <m:t>(</m:t>
                        </m:r>
                        <m:r>
                          <a:rPr lang="en-US" altLang="zh-HK" sz="2400" b="1" i="1">
                            <a:latin typeface="Cambria Math"/>
                          </a:rPr>
                          <m:t>𝑩</m:t>
                        </m:r>
                        <m:r>
                          <a:rPr lang="en-US" altLang="zh-HK" sz="2400" b="1" i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zh-HK" sz="2400" b="1" dirty="0"/>
                  <a:t> .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As  </a:t>
                </a:r>
                <a:r>
                  <a:rPr lang="en-US" altLang="zh-HK" sz="2400" dirty="0"/>
                  <a:t>P(</a:t>
                </a:r>
                <a:r>
                  <a:rPr lang="en-US" altLang="zh-HK" sz="2400" i="1" dirty="0"/>
                  <a:t>A</a:t>
                </a:r>
                <a:r>
                  <a:rPr lang="en-US" altLang="zh-HK" sz="2400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dirty="0"/>
                  <a:t> </a:t>
                </a:r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) = P(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/>
                      </a:rPr>
                      <m:t>𝐴</m:t>
                    </m:r>
                    <m:r>
                      <m:rPr>
                        <m:nor/>
                      </m:rPr>
                      <a:rPr lang="en-US" altLang="zh-HK" sz="2400"/>
                      <m:t>|</m:t>
                    </m:r>
                    <m:r>
                      <m:rPr>
                        <m:nor/>
                      </m:rPr>
                      <a:rPr lang="en-US" altLang="zh-HK" sz="2400" i="1" dirty="0"/>
                      <m:t>B</m:t>
                    </m:r>
                  </m:oMath>
                </a14:m>
                <a:r>
                  <a:rPr lang="en-US" altLang="zh-HK" sz="2400" dirty="0"/>
                  <a:t>) × P(</a:t>
                </a:r>
                <a:r>
                  <a:rPr lang="en-US" altLang="zh-HK" sz="2400" i="1" dirty="0"/>
                  <a:t>B</a:t>
                </a:r>
                <a:r>
                  <a:rPr lang="en-US" altLang="zh-HK" sz="2400" dirty="0"/>
                  <a:t>) = P(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/>
                      </a:rPr>
                      <m:t>𝐵</m:t>
                    </m:r>
                    <m:r>
                      <m:rPr>
                        <m:nor/>
                      </m:rPr>
                      <a:rPr lang="en-US" altLang="zh-HK" sz="2400"/>
                      <m:t>|</m:t>
                    </m:r>
                    <m:r>
                      <m:rPr>
                        <m:nor/>
                      </m:rPr>
                      <a:rPr lang="en-US" altLang="zh-HK" sz="2400" i="1" dirty="0"/>
                      <m:t>A</m:t>
                    </m:r>
                  </m:oMath>
                </a14:m>
                <a:r>
                  <a:rPr lang="en-US" altLang="zh-HK" sz="2400" dirty="0"/>
                  <a:t>) × P(</a:t>
                </a:r>
                <a:r>
                  <a:rPr lang="en-US" altLang="zh-HK" sz="2400" i="1" dirty="0"/>
                  <a:t>A</a:t>
                </a:r>
                <a:r>
                  <a:rPr lang="en-US" altLang="zh-HK" sz="2400" dirty="0"/>
                  <a:t>) , we have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b="1" dirty="0" smtClean="0">
                    <a:ea typeface="Cambria Math" pitchFamily="18" charset="0"/>
                  </a:rPr>
                  <a:t>                           P</a:t>
                </a:r>
                <a:r>
                  <a:rPr lang="en-US" altLang="zh-HK" sz="2400" b="1" dirty="0">
                    <a:ea typeface="Cambria Math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 pitchFamily="18" charset="0"/>
                      </a:rPr>
                      <m:t>𝑩</m:t>
                    </m:r>
                    <m:r>
                      <m:rPr>
                        <m:nor/>
                      </m:rPr>
                      <a:rPr lang="en-US" altLang="zh-HK" sz="2400" b="1">
                        <a:ea typeface="Cambria Math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 altLang="zh-HK" sz="2400" b="1" i="1" dirty="0">
                        <a:ea typeface="Cambria Math" pitchFamily="18" charset="0"/>
                      </a:rPr>
                      <m:t>A</m:t>
                    </m:r>
                  </m:oMath>
                </a14:m>
                <a:r>
                  <a:rPr lang="en-US" altLang="zh-HK" sz="2400" b="1" dirty="0">
                    <a:ea typeface="Cambria Math" pitchFamily="18" charset="0"/>
                  </a:rPr>
                  <a:t>) = P(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 pitchFamily="18" charset="0"/>
                      </a:rPr>
                      <m:t>𝑨</m:t>
                    </m:r>
                    <m:r>
                      <m:rPr>
                        <m:nor/>
                      </m:rPr>
                      <a:rPr lang="en-US" altLang="zh-HK" sz="2400" b="1">
                        <a:ea typeface="Cambria Math" pitchFamily="18" charset="0"/>
                      </a:rPr>
                      <m:t>|</m:t>
                    </m:r>
                    <m:r>
                      <m:rPr>
                        <m:nor/>
                      </m:rPr>
                      <a:rPr lang="en-US" altLang="zh-HK" sz="2400" b="1" i="1" dirty="0">
                        <a:ea typeface="Cambria Math" pitchFamily="18" charset="0"/>
                      </a:rPr>
                      <m:t>B</m:t>
                    </m:r>
                  </m:oMath>
                </a14:m>
                <a:r>
                  <a:rPr lang="en-US" altLang="zh-HK" sz="2400" b="1" dirty="0">
                    <a:ea typeface="Cambria Math" pitchFamily="18" charset="0"/>
                  </a:rPr>
                  <a:t> )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400" b="1" i="1"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>
                            <a:ea typeface="Cambria Math" pitchFamily="18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>
                            <a:ea typeface="Cambria Math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HK" sz="2400" b="1" dirty="0">
                            <a:ea typeface="Cambria Math" pitchFamily="18" charset="0"/>
                          </a:rPr>
                          <m:t>)</m:t>
                        </m:r>
                      </m:den>
                    </m:f>
                    <m:r>
                      <a:rPr lang="en-US" altLang="zh-HK" sz="2400" b="1" i="1" dirty="0" smtClean="0">
                        <a:latin typeface="Cambria Math"/>
                        <a:ea typeface="Cambria Math" pitchFamily="18" charset="0"/>
                      </a:rPr>
                      <m:t> .</m:t>
                    </m:r>
                  </m:oMath>
                </a14:m>
                <a:endParaRPr lang="en-US" altLang="zh-TW" sz="2400" b="1" dirty="0" smtClean="0"/>
              </a:p>
              <a:p>
                <a:pPr marL="0" indent="0">
                  <a:buNone/>
                </a:pPr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sz="2400" dirty="0" smtClean="0"/>
                  <a:t>If A and B are independent, then </a:t>
                </a:r>
                <a:r>
                  <a:rPr lang="en-US" altLang="zh-HK" sz="2400" b="1" dirty="0"/>
                  <a:t>P(</a:t>
                </a:r>
                <a14:m>
                  <m:oMath xmlns:m="http://schemas.openxmlformats.org/officeDocument/2006/math">
                    <m:r>
                      <a:rPr lang="en-US" altLang="zh-HK" sz="2400" b="1" i="1" dirty="0" smtClean="0">
                        <a:latin typeface="Cambria Math"/>
                      </a:rPr>
                      <m:t>𝑨</m:t>
                    </m:r>
                  </m:oMath>
                </a14:m>
                <a:r>
                  <a:rPr lang="en-US" altLang="zh-HK" sz="2400" b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 smtClean="0">
                        <a:latin typeface="Cambria Math"/>
                      </a:rPr>
                      <m:t>𝑩</m:t>
                    </m:r>
                  </m:oMath>
                </a14:m>
                <a:r>
                  <a:rPr lang="en-US" altLang="zh-HK" sz="2400" b="1" dirty="0" smtClean="0"/>
                  <a:t>) </a:t>
                </a:r>
                <a:r>
                  <a:rPr lang="en-US" altLang="zh-HK" sz="2400" b="1" dirty="0"/>
                  <a:t>=</a:t>
                </a:r>
                <a:r>
                  <a:rPr lang="en-US" altLang="zh-HK" sz="2400" b="1" i="1" dirty="0"/>
                  <a:t> </a:t>
                </a:r>
                <a:r>
                  <a:rPr lang="en-US" altLang="zh-HK" sz="2400" b="1" dirty="0"/>
                  <a:t>P(</a:t>
                </a:r>
                <a14:m>
                  <m:oMath xmlns:m="http://schemas.openxmlformats.org/officeDocument/2006/math">
                    <m:r>
                      <a:rPr lang="en-US" altLang="zh-HK" sz="2400" b="1" i="1" dirty="0" smtClean="0">
                        <a:latin typeface="Cambria Math"/>
                      </a:rPr>
                      <m:t>𝑨</m:t>
                    </m:r>
                  </m:oMath>
                </a14:m>
                <a:r>
                  <a:rPr lang="en-US" altLang="zh-HK" sz="2400" b="1" dirty="0"/>
                  <a:t>) × P(</a:t>
                </a:r>
                <a14:m>
                  <m:oMath xmlns:m="http://schemas.openxmlformats.org/officeDocument/2006/math">
                    <m:r>
                      <a:rPr lang="en-US" altLang="zh-HK" sz="2400" b="1" i="1" dirty="0" smtClean="0">
                        <a:latin typeface="Cambria Math"/>
                      </a:rPr>
                      <m:t>𝑩</m:t>
                    </m:r>
                  </m:oMath>
                </a14:m>
                <a:r>
                  <a:rPr lang="en-US" altLang="zh-HK" sz="2400" b="1" dirty="0" smtClean="0"/>
                  <a:t>)</a:t>
                </a:r>
                <a:r>
                  <a:rPr lang="en-US" altLang="zh-HK" sz="2400" dirty="0" smtClean="0"/>
                  <a:t>, and</a:t>
                </a:r>
                <a:endParaRPr lang="en-US" altLang="zh-TW" sz="2400" dirty="0"/>
              </a:p>
              <a:p>
                <a:pPr marL="0" indent="0">
                  <a:buNone/>
                </a:pPr>
                <a:r>
                  <a:rPr lang="en-US" altLang="zh-TW" sz="2400" b="1" dirty="0" smtClean="0"/>
                  <a:t>                                     P(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 pitchFamily="18" charset="0"/>
                      </a:rPr>
                      <m:t>𝑨</m:t>
                    </m:r>
                    <m:r>
                      <m:rPr>
                        <m:nor/>
                      </m:rPr>
                      <a:rPr lang="en-US" altLang="zh-HK" sz="2400" b="1">
                        <a:ea typeface="Cambria Math" pitchFamily="18" charset="0"/>
                      </a:rPr>
                      <m:t>|</m:t>
                    </m:r>
                  </m:oMath>
                </a14:m>
                <a:r>
                  <a:rPr lang="en-US" altLang="zh-HK" sz="2400" b="1" i="1" dirty="0" smtClean="0">
                    <a:ea typeface="Cambria Math" pitchFamily="18" charset="0"/>
                  </a:rPr>
                  <a:t>B</a:t>
                </a:r>
                <a:r>
                  <a:rPr lang="en-US" altLang="zh-HK" sz="2400" b="1" dirty="0" smtClean="0">
                    <a:ea typeface="Cambria Math" pitchFamily="18" charset="0"/>
                  </a:rPr>
                  <a:t>)</a:t>
                </a:r>
                <a:r>
                  <a:rPr lang="en-US" altLang="zh-HK" sz="2400" b="1" i="1" dirty="0" smtClean="0">
                    <a:ea typeface="Cambria Math" pitchFamily="18" charset="0"/>
                  </a:rPr>
                  <a:t> = </a:t>
                </a:r>
                <a:r>
                  <a:rPr lang="en-US" altLang="zh-HK" sz="2400" b="1" dirty="0" smtClean="0">
                    <a:ea typeface="Cambria Math" pitchFamily="18" charset="0"/>
                  </a:rPr>
                  <a:t>P(</a:t>
                </a:r>
                <a:r>
                  <a:rPr lang="en-US" altLang="zh-HK" sz="2400" b="1" i="1" dirty="0" smtClean="0">
                    <a:ea typeface="Cambria Math" pitchFamily="18" charset="0"/>
                  </a:rPr>
                  <a:t>A</a:t>
                </a:r>
                <a:r>
                  <a:rPr lang="en-US" altLang="zh-HK" sz="2400" b="1" dirty="0" smtClean="0">
                    <a:ea typeface="Cambria Math" pitchFamily="18" charset="0"/>
                  </a:rPr>
                  <a:t>).</a:t>
                </a:r>
                <a:endParaRPr lang="zh-TW" altLang="zh-HK" sz="2400" b="1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  <a:blipFill rotWithShape="1">
                <a:blip r:embed="rId2"/>
                <a:stretch>
                  <a:fillRect l="-1103" t="-99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9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b="1" dirty="0" smtClean="0"/>
              <a:t>Conditional Probability (2)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916832"/>
                <a:ext cx="8842248" cy="453650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HK" sz="2400" dirty="0" smtClean="0"/>
                  <a:t>Suppose </a:t>
                </a:r>
                <a:r>
                  <a:rPr lang="en-US" altLang="zh-HK" sz="2400" i="1" dirty="0"/>
                  <a:t>B</a:t>
                </a:r>
                <a:r>
                  <a:rPr lang="en-US" altLang="zh-HK" sz="2400" i="1" baseline="-25000" dirty="0"/>
                  <a:t>1</a:t>
                </a:r>
                <a:r>
                  <a:rPr lang="en-US" altLang="zh-HK" sz="2400" dirty="0"/>
                  <a:t>, </a:t>
                </a:r>
                <a:r>
                  <a:rPr lang="en-US" altLang="zh-HK" sz="2400" i="1" dirty="0"/>
                  <a:t>B</a:t>
                </a:r>
                <a:r>
                  <a:rPr lang="en-US" altLang="zh-HK" sz="2400" i="1" baseline="-25000" dirty="0"/>
                  <a:t>2</a:t>
                </a:r>
                <a:r>
                  <a:rPr lang="en-US" altLang="zh-HK" sz="2400" dirty="0"/>
                  <a:t>, …, </a:t>
                </a:r>
                <a:r>
                  <a:rPr lang="en-US" altLang="zh-HK" sz="2400" i="1" dirty="0" err="1"/>
                  <a:t>B</a:t>
                </a:r>
                <a:r>
                  <a:rPr lang="en-US" altLang="zh-HK" sz="2400" i="1" baseline="-25000" dirty="0" err="1"/>
                  <a:t>k</a:t>
                </a:r>
                <a:r>
                  <a:rPr lang="en-US" altLang="zh-HK" sz="2400" dirty="0"/>
                  <a:t> is a “full set” of mutually exclusive </a:t>
                </a:r>
                <a:r>
                  <a:rPr lang="en-US" altLang="zh-HK" sz="2400" dirty="0" smtClean="0"/>
                  <a:t>events, i.e.,</a:t>
                </a:r>
                <a:endParaRPr lang="en-US" altLang="zh-HK" sz="2400" i="1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HK" sz="2400" i="1" dirty="0"/>
                          <m:t>B</m:t>
                        </m:r>
                      </m:e>
                      <m:sub>
                        <m:r>
                          <a:rPr lang="en-US" altLang="zh-HK" sz="2400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sz="2400" dirty="0"/>
                  <a:t> 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HK" sz="2400" i="1" dirty="0"/>
                          <m:t>B</m:t>
                        </m:r>
                      </m:e>
                      <m:sub>
                        <m:r>
                          <a:rPr lang="en-US" altLang="zh-HK" sz="2400" i="1" dirty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∪</m:t>
                    </m:r>
                    <m:r>
                      <m:rPr>
                        <m:nor/>
                      </m:rPr>
                      <a:rPr lang="en-US" altLang="zh-HK" sz="2400" dirty="0"/>
                      <m:t>…</m:t>
                    </m:r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sz="2400" i="1" dirty="0" smtClean="0"/>
                  <a:t> </a:t>
                </a:r>
                <a:r>
                  <a:rPr lang="en-US" altLang="zh-HK" sz="2400" i="1" dirty="0"/>
                  <a:t>B</a:t>
                </a:r>
                <a:r>
                  <a:rPr lang="en-US" altLang="zh-HK" sz="2400" i="1" baseline="-25000" dirty="0" err="1"/>
                  <a:t>k</a:t>
                </a:r>
                <a14:m>
                  <m:oMath xmlns:m="http://schemas.openxmlformats.org/officeDocument/2006/math">
                    <m:r>
                      <a:rPr lang="en-US" altLang="zh-HK" sz="2400" b="0" i="1" dirty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= </m:t>
                    </m:r>
                    <m:r>
                      <m:rPr>
                        <m:nor/>
                      </m:rPr>
                      <a:rPr lang="en-US" altLang="zh-HK" sz="2400" i="1" dirty="0"/>
                      <m:t>Ω</m:t>
                    </m:r>
                    <m:r>
                      <m:rPr>
                        <m:nor/>
                      </m:rPr>
                      <a:rPr lang="en-US" altLang="zh-HK" sz="2400" b="0" i="1" dirty="0" smtClean="0"/>
                      <m:t> </m:t>
                    </m:r>
                    <m:r>
                      <m:rPr>
                        <m:nor/>
                      </m:rPr>
                      <a:rPr lang="en-US" altLang="zh-HK" sz="2400" b="0" dirty="0" smtClean="0"/>
                      <m:t> </m:t>
                    </m:r>
                    <m:r>
                      <m:rPr>
                        <m:nor/>
                      </m:rPr>
                      <a:rPr lang="en-US" altLang="zh-HK" sz="2400" b="0" i="0" dirty="0" smtClean="0"/>
                      <m:t> </m:t>
                    </m:r>
                    <m:r>
                      <m:rPr>
                        <m:nor/>
                      </m:rPr>
                      <a:rPr lang="en-US" altLang="zh-HK" sz="2400" b="0" dirty="0" smtClean="0"/>
                      <m:t>and</m:t>
                    </m:r>
                    <m:r>
                      <m:rPr>
                        <m:nor/>
                      </m:rPr>
                      <a:rPr lang="en-US" altLang="zh-HK" sz="2400" b="0" i="1" dirty="0" smtClean="0"/>
                      <m:t>  </m:t>
                    </m:r>
                    <m:sSub>
                      <m:sSubPr>
                        <m:ctrlPr>
                          <a:rPr lang="en-US" altLang="zh-HK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400" b="0" i="1" dirty="0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HK" sz="2400" i="1" dirty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m:rPr>
                        <m:nor/>
                      </m:rPr>
                      <a:rPr lang="en-US" altLang="zh-HK" sz="2400" baseline="-25000" dirty="0"/>
                      <m:t> </m:t>
                    </m:r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b="0" i="1" dirty="0" smtClean="0"/>
                      <m:t>B</m:t>
                    </m:r>
                    <m:r>
                      <m:rPr>
                        <m:nor/>
                      </m:rPr>
                      <a:rPr lang="en-US" altLang="zh-HK" sz="2400" i="1" baseline="-25000" dirty="0" err="1"/>
                      <m:t>j</m:t>
                    </m:r>
                    <m:r>
                      <m:rPr>
                        <m:nor/>
                      </m:rPr>
                      <a:rPr lang="en-US" altLang="zh-HK" sz="2400" dirty="0"/>
                      <m:t> =</m:t>
                    </m:r>
                    <m:r>
                      <m:rPr>
                        <m:nor/>
                      </m:rPr>
                      <a:rPr lang="en-US" altLang="zh-HK" sz="2400" i="1" dirty="0"/>
                      <m:t> Ø</m:t>
                    </m:r>
                    <m:r>
                      <m:rPr>
                        <m:nor/>
                      </m:rPr>
                      <a:rPr lang="en-US" altLang="zh-HK" sz="2400" b="0" i="0" dirty="0" smtClean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for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any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distinct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i="1" dirty="0" err="1"/>
                      <m:t>i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and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i="1" dirty="0"/>
                      <m:t>j</m:t>
                    </m:r>
                    <m:r>
                      <m:rPr>
                        <m:nor/>
                      </m:rPr>
                      <a:rPr lang="en-US" altLang="zh-HK" sz="2400" i="1" dirty="0"/>
                      <m:t>.  </m:t>
                    </m:r>
                  </m:oMath>
                </a14:m>
                <a:endParaRPr lang="en-US" altLang="zh-HK" sz="2400" b="0" i="1" dirty="0" smtClean="0"/>
              </a:p>
              <a:p>
                <a:pPr marL="0" indent="0">
                  <a:buNone/>
                </a:pP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800" dirty="0" smtClean="0"/>
                  <a:t>The </a:t>
                </a:r>
                <a:r>
                  <a:rPr lang="en-US" altLang="zh-HK" sz="2800" b="1" dirty="0"/>
                  <a:t>total probability </a:t>
                </a:r>
                <a:r>
                  <a:rPr lang="en-US" altLang="zh-HK" sz="2800" b="1" dirty="0" smtClean="0"/>
                  <a:t>formula</a:t>
                </a:r>
                <a:r>
                  <a:rPr lang="en-US" altLang="zh-HK" sz="2800" dirty="0" smtClean="0"/>
                  <a:t>:</a:t>
                </a:r>
              </a:p>
              <a:p>
                <a:pPr marL="0" indent="0">
                  <a:buNone/>
                </a:pP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b="1" dirty="0" smtClean="0"/>
                  <a:t>       P(</a:t>
                </a:r>
                <a:r>
                  <a:rPr lang="en-US" altLang="zh-HK" sz="2400" b="1" i="1" dirty="0" smtClean="0"/>
                  <a:t>A</a:t>
                </a:r>
                <a:r>
                  <a:rPr lang="en-US" altLang="zh-HK" sz="2400" b="1" dirty="0"/>
                  <a:t>) = P(</a:t>
                </a:r>
                <a:r>
                  <a:rPr lang="en-US" altLang="zh-HK" sz="2400" b="1" i="1" dirty="0"/>
                  <a:t>A</a:t>
                </a:r>
                <a:r>
                  <a:rPr lang="en-US" altLang="zh-HK" sz="2400" b="1" dirty="0"/>
                  <a:t>|</a:t>
                </a:r>
                <a:r>
                  <a:rPr lang="en-US" altLang="zh-HK" sz="2400" b="1" i="1" dirty="0"/>
                  <a:t>B</a:t>
                </a:r>
                <a:r>
                  <a:rPr lang="en-US" altLang="zh-HK" sz="2400" b="1" i="1" baseline="-25000" dirty="0"/>
                  <a:t>1</a:t>
                </a:r>
                <a:r>
                  <a:rPr lang="en-US" altLang="zh-HK" sz="2400" b="1" dirty="0"/>
                  <a:t>) × P(</a:t>
                </a:r>
                <a:r>
                  <a:rPr lang="en-US" altLang="zh-HK" sz="2400" b="1" i="1" dirty="0"/>
                  <a:t>B</a:t>
                </a:r>
                <a:r>
                  <a:rPr lang="en-US" altLang="zh-HK" sz="2400" b="1" i="1" baseline="-25000" dirty="0"/>
                  <a:t>1</a:t>
                </a:r>
                <a:r>
                  <a:rPr lang="en-US" altLang="zh-HK" sz="2400" b="1" dirty="0"/>
                  <a:t>) + P(</a:t>
                </a:r>
                <a:r>
                  <a:rPr lang="en-US" altLang="zh-HK" sz="2400" b="1" i="1" dirty="0"/>
                  <a:t>A</a:t>
                </a:r>
                <a:r>
                  <a:rPr lang="en-US" altLang="zh-HK" sz="2400" b="1" dirty="0"/>
                  <a:t>|</a:t>
                </a:r>
                <a:r>
                  <a:rPr lang="en-US" altLang="zh-HK" sz="2400" b="1" i="1" dirty="0"/>
                  <a:t>B</a:t>
                </a:r>
                <a:r>
                  <a:rPr lang="en-US" altLang="zh-HK" sz="2400" b="1" i="1" baseline="-25000" dirty="0"/>
                  <a:t>2</a:t>
                </a:r>
                <a:r>
                  <a:rPr lang="en-US" altLang="zh-HK" sz="2400" b="1" dirty="0"/>
                  <a:t>) × P(</a:t>
                </a:r>
                <a:r>
                  <a:rPr lang="en-US" altLang="zh-HK" sz="2400" b="1" i="1" dirty="0"/>
                  <a:t>B</a:t>
                </a:r>
                <a:r>
                  <a:rPr lang="en-US" altLang="zh-HK" sz="2400" b="1" i="1" baseline="-25000" dirty="0"/>
                  <a:t>2</a:t>
                </a:r>
                <a:r>
                  <a:rPr lang="en-US" altLang="zh-HK" sz="2400" b="1" dirty="0"/>
                  <a:t>) + … </a:t>
                </a:r>
                <a:endParaRPr lang="en-US" altLang="zh-HK" sz="2400" b="1" dirty="0" smtClean="0"/>
              </a:p>
              <a:p>
                <a:pPr marL="0" indent="0">
                  <a:buNone/>
                </a:pPr>
                <a:r>
                  <a:rPr lang="en-US" altLang="zh-HK" sz="2400" b="1" dirty="0"/>
                  <a:t> </a:t>
                </a:r>
                <a:r>
                  <a:rPr lang="en-US" altLang="zh-HK" sz="2400" b="1" dirty="0" smtClean="0"/>
                  <a:t>                                      + </a:t>
                </a:r>
                <a:r>
                  <a:rPr lang="en-US" altLang="zh-HK" sz="2400" b="1" dirty="0"/>
                  <a:t>P(</a:t>
                </a:r>
                <a:r>
                  <a:rPr lang="en-US" altLang="zh-HK" sz="2400" b="1" i="1" dirty="0" err="1"/>
                  <a:t>A</a:t>
                </a:r>
                <a:r>
                  <a:rPr lang="en-US" altLang="zh-HK" sz="2400" b="1" dirty="0" err="1"/>
                  <a:t>|</a:t>
                </a:r>
                <a:r>
                  <a:rPr lang="en-US" altLang="zh-HK" sz="2400" b="1" i="1" dirty="0" err="1"/>
                  <a:t>B</a:t>
                </a:r>
                <a:r>
                  <a:rPr lang="en-US" altLang="zh-HK" sz="2400" b="1" i="1" baseline="-25000" dirty="0" err="1"/>
                  <a:t>k</a:t>
                </a:r>
                <a:r>
                  <a:rPr lang="en-US" altLang="zh-HK" sz="2400" b="1" dirty="0"/>
                  <a:t>) × P(</a:t>
                </a:r>
                <a:r>
                  <a:rPr lang="en-US" altLang="zh-HK" sz="2400" b="1" i="1" dirty="0"/>
                  <a:t>B</a:t>
                </a:r>
                <a:r>
                  <a:rPr lang="en-US" altLang="zh-HK" sz="2400" b="1" i="1" baseline="-25000" dirty="0"/>
                  <a:t>k</a:t>
                </a:r>
                <a:r>
                  <a:rPr lang="en-US" altLang="zh-HK" sz="2400" b="1" dirty="0"/>
                  <a:t>) .</a:t>
                </a:r>
                <a:endParaRPr lang="zh-TW" altLang="zh-HK" sz="2400" dirty="0"/>
              </a:p>
              <a:p>
                <a:pPr marL="0" indent="0">
                  <a:buNone/>
                </a:pPr>
                <a:endParaRPr lang="en-US" altLang="zh-HK" sz="1800" b="1" dirty="0" smtClean="0"/>
              </a:p>
              <a:p>
                <a:endParaRPr lang="en-US" altLang="zh-HK" sz="1800" b="1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916832"/>
                <a:ext cx="8842248" cy="4536504"/>
              </a:xfrm>
              <a:blipFill rotWithShape="1">
                <a:blip r:embed="rId2"/>
                <a:stretch>
                  <a:fillRect l="-1448" t="-1074" r="-20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298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dirty="0"/>
              <a:t> </a:t>
            </a:r>
            <a:r>
              <a:rPr lang="en-US" altLang="zh-HK" b="1" dirty="0" smtClean="0"/>
              <a:t>Conditional Probability (3)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772816"/>
                <a:ext cx="8784976" cy="468052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HK" sz="2800" b="1" dirty="0" smtClean="0"/>
                  <a:t>Bayes</a:t>
                </a:r>
                <a:r>
                  <a:rPr lang="en-US" altLang="zh-HK" sz="2800" b="1" dirty="0"/>
                  <a:t>’ rule:</a:t>
                </a:r>
                <a:endParaRPr lang="zh-TW" altLang="zh-HK" sz="2800" dirty="0"/>
              </a:p>
              <a:p>
                <a:pPr marL="0" indent="0">
                  <a:buNone/>
                </a:pP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400" i="1" dirty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HK" sz="2400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400" i="1" dirty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HK" sz="2400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sz="2400" dirty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400" i="1" dirty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HK" sz="2400" i="1" dirty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HK" sz="2400" dirty="0"/>
                  <a:t> is a full set of mutually exclusive events, 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then for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altLang="zh-HK" sz="2400" i="1" dirty="0">
                        <a:latin typeface="Cambria Math"/>
                      </a:rPr>
                      <m:t>1</m:t>
                    </m:r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HK" sz="2400" b="0" i="1" dirty="0" smtClean="0">
                        <a:latin typeface="Cambria Math"/>
                        <a:ea typeface="Cambria Math"/>
                      </a:rPr>
                      <m:t>𝑘</m:t>
                    </m:r>
                    <m:r>
                      <m:rPr>
                        <m:nor/>
                      </m:rPr>
                      <a:rPr lang="en-US" altLang="zh-HK" sz="2400" b="0" i="0" dirty="0" smtClean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,</m:t>
                    </m:r>
                  </m:oMath>
                </a14:m>
                <a:endParaRPr lang="en-US" altLang="zh-HK" sz="2400" b="1" dirty="0" smtClean="0"/>
              </a:p>
              <a:p>
                <a:pPr marL="0" indent="0">
                  <a:buNone/>
                </a:pPr>
                <a:endParaRPr lang="en-US" altLang="zh-TW" sz="1800" b="1" dirty="0"/>
              </a:p>
              <a:p>
                <a:pPr marL="0" indent="0">
                  <a:buNone/>
                </a:pPr>
                <a:r>
                  <a:rPr lang="en-US" altLang="zh-HK" sz="2000" b="1" dirty="0" smtClean="0"/>
                  <a:t>P(</a:t>
                </a:r>
                <a:r>
                  <a:rPr lang="en-US" altLang="zh-HK" sz="2000" b="1" i="1" dirty="0" err="1" smtClean="0"/>
                  <a:t>B</a:t>
                </a:r>
                <a:r>
                  <a:rPr lang="en-US" altLang="zh-HK" sz="2000" b="1" i="1" baseline="-25000" dirty="0" err="1" smtClean="0"/>
                  <a:t>i</a:t>
                </a:r>
                <a:r>
                  <a:rPr lang="en-US" altLang="zh-HK" sz="2000" b="1" dirty="0" err="1" smtClean="0"/>
                  <a:t>|</a:t>
                </a:r>
                <a:r>
                  <a:rPr lang="en-US" altLang="zh-HK" sz="2000" b="1" i="1" dirty="0" err="1" smtClean="0"/>
                  <a:t>A</a:t>
                </a:r>
                <a:r>
                  <a:rPr lang="en-US" altLang="zh-HK" sz="2000" b="1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>
                            <a:ea typeface="Cambria Math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HK" sz="2000" b="1">
                            <a:ea typeface="Cambria Math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altLang="zh-HK" sz="2000" b="1" i="1">
                            <a:ea typeface="Cambria Math" pitchFamily="18" charset="0"/>
                          </a:rPr>
                          <m:t>B</m:t>
                        </m:r>
                        <m:r>
                          <a:rPr lang="en-US" altLang="zh-HK" sz="2000" b="1" i="1" dirty="0" smtClean="0">
                            <a:latin typeface="Cambria Math"/>
                          </a:rPr>
                          <m:t>𝒊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B</m:t>
                        </m:r>
                        <m:r>
                          <a:rPr lang="en-US" altLang="zh-HK" sz="2000" b="1" i="1" dirty="0" smtClean="0">
                            <a:latin typeface="Cambria Math"/>
                          </a:rPr>
                          <m:t>𝒊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>
                            <a:ea typeface="Cambria Math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</m:t>
                        </m:r>
                      </m:den>
                    </m:f>
                  </m:oMath>
                </a14:m>
                <a:r>
                  <a:rPr lang="en-US" altLang="zh-HK" sz="2000" b="1" dirty="0"/>
                  <a:t> </a:t>
                </a:r>
                <a:endParaRPr lang="en-US" altLang="zh-HK" sz="2000" b="1" dirty="0" smtClean="0"/>
              </a:p>
              <a:p>
                <a:pPr marL="0" indent="0">
                  <a:buNone/>
                </a:pPr>
                <a:endParaRPr lang="en-US" altLang="zh-HK" sz="2000" b="1" dirty="0" smtClean="0"/>
              </a:p>
              <a:p>
                <a:pPr marL="0" indent="0">
                  <a:buNone/>
                </a:pPr>
                <a:r>
                  <a:rPr lang="en-US" altLang="zh-HK" sz="2000" b="1" dirty="0" smtClean="0"/>
                  <a:t>       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000" b="1" i="1" dirty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>
                            <a:ea typeface="Cambria Math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zh-HK" sz="2000" b="1">
                            <a:ea typeface="Cambria Math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altLang="zh-HK" sz="2000" b="1" i="1">
                            <a:ea typeface="Cambria Math" pitchFamily="18" charset="0"/>
                          </a:rPr>
                          <m:t>B</m:t>
                        </m:r>
                        <m:r>
                          <a:rPr lang="en-US" altLang="zh-HK" sz="2000" b="1" i="1" dirty="0" smtClean="0">
                            <a:latin typeface="Cambria Math"/>
                          </a:rPr>
                          <m:t>𝒊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B</m:t>
                        </m:r>
                        <m:r>
                          <a:rPr lang="en-US" altLang="zh-HK" sz="2000" b="1" i="1" dirty="0" smtClean="0">
                            <a:latin typeface="Cambria Math"/>
                          </a:rPr>
                          <m:t>𝒊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|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20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20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 + 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|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2000" b="1" i="1" baseline="-25000" dirty="0"/>
                          <m:t>2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2000" b="1" i="1" baseline="-25000" dirty="0"/>
                          <m:t>2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 + … + 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|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2000" b="1" i="1" baseline="-25000" dirty="0"/>
                          <m:t>k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000" b="1" i="1" dirty="0"/>
                          <m:t>B</m:t>
                        </m:r>
                        <m:r>
                          <m:rPr>
                            <m:nor/>
                          </m:rPr>
                          <a:rPr lang="en-US" altLang="zh-HK" sz="2000" b="1" i="1" baseline="-25000" dirty="0"/>
                          <m:t>k</m:t>
                        </m:r>
                        <m:r>
                          <m:rPr>
                            <m:nor/>
                          </m:rPr>
                          <a:rPr lang="en-US" altLang="zh-HK" sz="2000" b="1" dirty="0"/>
                          <m:t>)</m:t>
                        </m:r>
                      </m:den>
                    </m:f>
                  </m:oMath>
                </a14:m>
                <a:r>
                  <a:rPr lang="en-US" altLang="zh-HK" sz="2000" b="1" dirty="0"/>
                  <a:t> </a:t>
                </a:r>
                <a:r>
                  <a:rPr lang="en-US" altLang="zh-HK" sz="2000" b="1" dirty="0" smtClean="0"/>
                  <a:t> .</a:t>
                </a:r>
                <a:endParaRPr lang="en-US" altLang="zh-HK" sz="2000" b="1" dirty="0"/>
              </a:p>
              <a:p>
                <a:pPr marL="0" indent="0">
                  <a:buNone/>
                </a:pPr>
                <a:r>
                  <a:rPr lang="en-US" altLang="zh-HK" sz="2000" b="1" dirty="0" smtClean="0"/>
                  <a:t> </a:t>
                </a:r>
              </a:p>
              <a:p>
                <a:endParaRPr lang="en-US" altLang="zh-HK" sz="1800" b="1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772816"/>
                <a:ext cx="8784976" cy="4680520"/>
              </a:xfrm>
              <a:blipFill rotWithShape="1">
                <a:blip r:embed="rId2"/>
                <a:stretch>
                  <a:fillRect l="-1387" t="-1302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2306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 smtClean="0"/>
              <a:t>Problems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926288"/>
          </a:xfrm>
        </p:spPr>
        <p:txBody>
          <a:bodyPr>
            <a:normAutofit/>
          </a:bodyPr>
          <a:lstStyle/>
          <a:p>
            <a:pPr marL="0" lvl="0" indent="0" fontAlgn="base">
              <a:buNone/>
            </a:pPr>
            <a:r>
              <a:rPr lang="en-US" altLang="zh-HK" dirty="0" smtClean="0"/>
              <a:t>(9)  In </a:t>
            </a:r>
            <a:r>
              <a:rPr lang="en-US" altLang="zh-HK" dirty="0"/>
              <a:t>a class of 12 girls and 8 boys, 7 of the girls and 5 of the boys are Chinese. All the others are not. If a Chinese student is chosen at random, what is the probability that a girl is chosen?</a:t>
            </a:r>
            <a:endParaRPr lang="zh-TW" altLang="zh-HK" dirty="0"/>
          </a:p>
          <a:p>
            <a:pPr marL="0" indent="0">
              <a:buNone/>
            </a:pPr>
            <a:r>
              <a:rPr lang="en-US" altLang="zh-HK" dirty="0"/>
              <a:t> </a:t>
            </a:r>
            <a:endParaRPr lang="zh-TW" altLang="zh-HK" dirty="0"/>
          </a:p>
          <a:p>
            <a:pPr marL="0" lvl="0" indent="0" fontAlgn="base">
              <a:buNone/>
            </a:pPr>
            <a:r>
              <a:rPr lang="en-US" altLang="zh-HK" dirty="0" smtClean="0"/>
              <a:t>(10)  </a:t>
            </a:r>
            <a:r>
              <a:rPr lang="en-US" altLang="zh-HK" dirty="0"/>
              <a:t>If a girl student is chosen at random from a class, the probability that she is Chinese is 60%.  If a boy is chosen, the probability that he is Chinese is 70%.  There are twice as many girls as boys in the class.  If a Chinese student is chosen at random, what is the probability that a girl is chosen</a:t>
            </a:r>
            <a:r>
              <a:rPr lang="en-US" altLang="zh-HK" dirty="0" smtClean="0"/>
              <a:t>?</a:t>
            </a:r>
            <a:r>
              <a:rPr lang="en-US" altLang="zh-HK" dirty="0"/>
              <a:t> </a:t>
            </a:r>
            <a:endParaRPr lang="zh-TW" altLang="zh-HK" dirty="0"/>
          </a:p>
          <a:p>
            <a:pPr lvl="0" fontAlgn="base"/>
            <a:endParaRPr lang="zh-TW" altLang="zh-HK" dirty="0"/>
          </a:p>
          <a:p>
            <a:pPr lvl="0" fontAlgn="base"/>
            <a:endParaRPr lang="zh-TW" altLang="zh-HK" dirty="0"/>
          </a:p>
          <a:p>
            <a:pPr marL="0" indent="0">
              <a:buNone/>
            </a:pP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979238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b="1" dirty="0" smtClean="0"/>
              <a:t>The Monty Hall Problem</a:t>
            </a:r>
            <a:endParaRPr lang="zh-TW" altLang="zh-HK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8136904" cy="3744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HK" sz="2400" dirty="0"/>
              <a:t>A guest </a:t>
            </a:r>
            <a:r>
              <a:rPr lang="en-US" altLang="zh-HK" sz="2400" b="1" dirty="0"/>
              <a:t>X</a:t>
            </a:r>
            <a:r>
              <a:rPr lang="en-US" altLang="zh-HK" sz="2400" dirty="0"/>
              <a:t> goes on a game show.  He is given the choice of three doors. </a:t>
            </a:r>
            <a:endParaRPr lang="en-US" altLang="zh-HK" sz="2400" dirty="0" smtClean="0"/>
          </a:p>
          <a:p>
            <a:pPr marL="0" indent="0">
              <a:buNone/>
            </a:pPr>
            <a:r>
              <a:rPr lang="en-US" altLang="zh-HK" sz="2400" dirty="0" smtClean="0"/>
              <a:t>Behind </a:t>
            </a:r>
            <a:r>
              <a:rPr lang="en-US" altLang="zh-HK" sz="2400" dirty="0"/>
              <a:t>one door is a car; behind the two others, goats. </a:t>
            </a:r>
            <a:endParaRPr lang="en-US" altLang="zh-HK" sz="2400" dirty="0" smtClean="0"/>
          </a:p>
          <a:p>
            <a:pPr marL="0" indent="0">
              <a:buNone/>
            </a:pPr>
            <a:r>
              <a:rPr lang="en-US" altLang="zh-HK" sz="2400" b="1" dirty="0" smtClean="0"/>
              <a:t>X</a:t>
            </a:r>
            <a:r>
              <a:rPr lang="en-US" altLang="zh-HK" sz="2400" dirty="0" smtClean="0"/>
              <a:t> picks </a:t>
            </a:r>
            <a:r>
              <a:rPr lang="en-US" altLang="zh-HK" sz="2400" dirty="0"/>
              <a:t>a door, say No. 1, and the host </a:t>
            </a:r>
            <a:r>
              <a:rPr lang="en-US" altLang="zh-HK" sz="2400" b="1" dirty="0"/>
              <a:t>H</a:t>
            </a:r>
            <a:r>
              <a:rPr lang="en-US" altLang="zh-HK" sz="2400" dirty="0"/>
              <a:t>, who knows what is behind each door, opens another door, say No. 3, which has a goat. </a:t>
            </a:r>
            <a:endParaRPr lang="en-US" altLang="zh-HK" sz="2400" dirty="0" smtClean="0"/>
          </a:p>
          <a:p>
            <a:pPr marL="0" indent="0">
              <a:buNone/>
            </a:pPr>
            <a:r>
              <a:rPr lang="en-US" altLang="zh-HK" sz="2400" b="1" dirty="0" smtClean="0"/>
              <a:t>H</a:t>
            </a:r>
            <a:r>
              <a:rPr lang="en-US" altLang="zh-HK" sz="2400" dirty="0" smtClean="0"/>
              <a:t> </a:t>
            </a:r>
            <a:r>
              <a:rPr lang="en-US" altLang="zh-HK" sz="2400" dirty="0"/>
              <a:t>then says to </a:t>
            </a:r>
            <a:r>
              <a:rPr lang="en-US" altLang="zh-HK" sz="2400" b="1" dirty="0"/>
              <a:t>X</a:t>
            </a:r>
            <a:r>
              <a:rPr lang="en-US" altLang="zh-HK" sz="2400" dirty="0"/>
              <a:t>, "Do you want to switch your choice to </a:t>
            </a:r>
            <a:r>
              <a:rPr lang="nl-NL" altLang="zh-HK" sz="2400" dirty="0"/>
              <a:t>door No.</a:t>
            </a:r>
            <a:r>
              <a:rPr lang="en-US" altLang="zh-HK" sz="2400" dirty="0"/>
              <a:t> </a:t>
            </a:r>
            <a:r>
              <a:rPr lang="ru-RU" altLang="zh-HK" sz="2400" dirty="0"/>
              <a:t>2?" </a:t>
            </a:r>
            <a:endParaRPr lang="zh-TW" altLang="zh-HK" sz="2400" dirty="0"/>
          </a:p>
          <a:p>
            <a:pPr marL="0" indent="0">
              <a:buNone/>
            </a:pPr>
            <a:r>
              <a:rPr lang="en-US" altLang="zh-HK" sz="2400" b="1" dirty="0"/>
              <a:t>Is it to X’s advantage to switch his</a:t>
            </a:r>
            <a:r>
              <a:rPr lang="fr-FR" altLang="zh-HK" sz="2400" b="1" dirty="0"/>
              <a:t> choice?</a:t>
            </a:r>
            <a:endParaRPr lang="zh-TW" altLang="zh-HK" sz="2400" b="1" dirty="0"/>
          </a:p>
          <a:p>
            <a:pPr marL="0" indent="0">
              <a:buNone/>
            </a:pPr>
            <a:endParaRPr lang="en-US" altLang="zh-HK" sz="2400" dirty="0" smtClean="0"/>
          </a:p>
        </p:txBody>
      </p:sp>
    </p:spTree>
    <p:extLst>
      <p:ext uri="{BB962C8B-B14F-4D97-AF65-F5344CB8AC3E}">
        <p14:creationId xmlns:p14="http://schemas.microsoft.com/office/powerpoint/2010/main" val="2716698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b="1" dirty="0" smtClean="0"/>
              <a:t>Monty Hall Problem: Solution (1)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90728" cy="456624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altLang="zh-HK" sz="1800" dirty="0" smtClean="0"/>
              </a:p>
              <a:p>
                <a:pPr marL="0" indent="0">
                  <a:buNone/>
                </a:pPr>
                <a:r>
                  <a:rPr lang="en-US" altLang="zh-HK" sz="2400" dirty="0"/>
                  <a:t>For </a:t>
                </a:r>
                <a14:m>
                  <m:oMath xmlns:m="http://schemas.openxmlformats.org/officeDocument/2006/math"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=1,  2 </m:t>
                    </m:r>
                    <m:r>
                      <m:rPr>
                        <m:sty m:val="p"/>
                      </m:rPr>
                      <a:rPr lang="en-US" altLang="zh-HK" sz="2400" dirty="0">
                        <a:latin typeface="Cambria Math"/>
                        <a:ea typeface="Cambria Math"/>
                      </a:rPr>
                      <m:t>or</m:t>
                    </m:r>
                    <m:r>
                      <a:rPr lang="en-US" altLang="zh-HK" sz="2400" i="1" dirty="0">
                        <a:latin typeface="Cambria Math"/>
                        <a:ea typeface="Cambria Math"/>
                      </a:rPr>
                      <m:t> 3</m:t>
                    </m:r>
                    <m:r>
                      <m:rPr>
                        <m:nor/>
                      </m:rPr>
                      <a:rPr lang="en-US" altLang="zh-HK" sz="2400" dirty="0"/>
                      <m:t>, </m:t>
                    </m:r>
                  </m:oMath>
                </a14:m>
                <a:endParaRPr lang="en-US" altLang="zh-HK" sz="24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sz="2400" dirty="0"/>
                      <m:t>let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</m:oMath>
                </a14:m>
                <a:r>
                  <a:rPr lang="en-US" altLang="zh-HK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400" b="1" i="1" dirty="0" smtClean="0">
                            <a:latin typeface="Cambria Math"/>
                          </a:rPr>
                          <m:t>              </m:t>
                        </m:r>
                        <m:r>
                          <a:rPr lang="en-US" altLang="zh-HK" sz="2400" b="1" i="1" dirty="0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altLang="zh-HK" sz="2400" b="1" i="1" dirty="0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altLang="zh-HK" sz="2400" i="1" dirty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HK" sz="2400" dirty="0">
                        <a:latin typeface="Cambria Math"/>
                      </a:rPr>
                      <m:t>denote</m:t>
                    </m:r>
                    <m:r>
                      <a:rPr lang="en-US" altLang="zh-HK" sz="2400" dirty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the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event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that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b="1" dirty="0"/>
                      <m:t>X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chooses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door</m:t>
                    </m:r>
                    <m:r>
                      <m:rPr>
                        <m:nor/>
                      </m:rPr>
                      <a:rPr lang="en-US" altLang="zh-HK" sz="2400" b="0" i="0" dirty="0" smtClean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No</m:t>
                    </m:r>
                    <m:r>
                      <m:rPr>
                        <m:nor/>
                      </m:rPr>
                      <a:rPr lang="en-US" altLang="zh-HK" sz="2400" dirty="0"/>
                      <m:t>. </m:t>
                    </m:r>
                    <m:r>
                      <m:rPr>
                        <m:nor/>
                      </m:rPr>
                      <a:rPr lang="en-US" altLang="zh-HK" sz="2400" i="1" dirty="0"/>
                      <m:t>i</m:t>
                    </m:r>
                    <m:r>
                      <m:rPr>
                        <m:nor/>
                      </m:rPr>
                      <a:rPr lang="en-US" altLang="zh-HK" sz="2400" dirty="0"/>
                      <m:t>,</m:t>
                    </m:r>
                  </m:oMath>
                </a14:m>
                <a:endParaRPr lang="en-US" altLang="zh-HK" sz="2400" i="1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400" b="1" i="1" dirty="0"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altLang="zh-HK" sz="2400" b="1" i="1" dirty="0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altLang="zh-HK" sz="2400" i="1" dirty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HK" sz="2400" dirty="0">
                        <a:latin typeface="Cambria Math"/>
                      </a:rPr>
                      <m:t>denote</m:t>
                    </m:r>
                    <m:r>
                      <a:rPr lang="en-US" altLang="zh-HK" sz="2400" dirty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the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event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that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b="1" dirty="0"/>
                      <m:t>H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opens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door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No</m:t>
                    </m:r>
                    <m:r>
                      <m:rPr>
                        <m:nor/>
                      </m:rPr>
                      <a:rPr lang="en-US" altLang="zh-HK" sz="2400" dirty="0"/>
                      <m:t>. </m:t>
                    </m:r>
                    <m:r>
                      <m:rPr>
                        <m:nor/>
                      </m:rPr>
                      <a:rPr lang="en-US" altLang="zh-HK" sz="2400" i="1" dirty="0"/>
                      <m:t>i</m:t>
                    </m:r>
                    <m:r>
                      <m:rPr>
                        <m:nor/>
                      </m:rPr>
                      <a:rPr lang="en-US" altLang="zh-HK" sz="2400" dirty="0"/>
                      <m:t>,</m:t>
                    </m:r>
                  </m:oMath>
                </a14:m>
                <a:endParaRPr lang="en-US" altLang="zh-HK" sz="2400" b="1" dirty="0"/>
              </a:p>
              <a:p>
                <a:pPr marL="0" indent="0">
                  <a:buNone/>
                </a:pPr>
                <a:r>
                  <a:rPr lang="en-US" altLang="zh-HK" sz="2400" dirty="0" smtClean="0">
                    <a:latin typeface="Cambria Math"/>
                  </a:rPr>
                  <a:t>           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400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400" b="1" i="1" dirty="0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altLang="zh-HK" sz="2400" b="1" i="1" dirty="0"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altLang="zh-HK" sz="2400" i="1" dirty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HK" sz="2400" dirty="0">
                        <a:latin typeface="Cambria Math"/>
                      </a:rPr>
                      <m:t>denote</m:t>
                    </m:r>
                    <m:r>
                      <a:rPr lang="en-US" altLang="zh-HK" sz="2400" dirty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the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event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that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the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car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is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behind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door</m:t>
                    </m:r>
                    <m:r>
                      <m:rPr>
                        <m:nor/>
                      </m:rPr>
                      <a:rPr lang="en-US" altLang="zh-HK" sz="2400" dirty="0"/>
                      <m:t> </m:t>
                    </m:r>
                    <m:r>
                      <m:rPr>
                        <m:nor/>
                      </m:rPr>
                      <a:rPr lang="en-US" altLang="zh-HK" sz="2400" dirty="0"/>
                      <m:t>No</m:t>
                    </m:r>
                    <m:r>
                      <m:rPr>
                        <m:nor/>
                      </m:rPr>
                      <a:rPr lang="en-US" altLang="zh-HK" sz="2400" dirty="0"/>
                      <m:t>. </m:t>
                    </m:r>
                    <m:r>
                      <m:rPr>
                        <m:nor/>
                      </m:rPr>
                      <a:rPr lang="en-US" altLang="zh-HK" sz="2400" i="1" dirty="0"/>
                      <m:t>i</m:t>
                    </m:r>
                    <m:r>
                      <m:rPr>
                        <m:nor/>
                      </m:rPr>
                      <a:rPr lang="en-US" altLang="zh-HK" sz="2400" b="0" i="0" dirty="0" smtClean="0"/>
                      <m:t>.</m:t>
                    </m:r>
                  </m:oMath>
                </a14:m>
                <a:endParaRPr lang="en-US" altLang="zh-HK" sz="2400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We want to find the probabilities </a:t>
                </a:r>
              </a:p>
              <a:p>
                <a:pPr marL="0" indent="0">
                  <a:buNone/>
                </a:pPr>
                <a:r>
                  <a:rPr lang="en-US" altLang="zh-HK" sz="2400" b="1" dirty="0"/>
                  <a:t> </a:t>
                </a:r>
                <a:r>
                  <a:rPr lang="en-US" altLang="zh-HK" sz="2400" b="1" dirty="0" smtClean="0"/>
                  <a:t>                  P(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1</a:t>
                </a:r>
                <a:r>
                  <a:rPr lang="en-US" altLang="zh-HK" sz="2400" b="1" dirty="0" smtClean="0"/>
                  <a:t>| 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H</a:t>
                </a:r>
                <a:r>
                  <a:rPr lang="en-US" altLang="zh-HK" sz="2400" b="1" i="1" baseline="-25000" dirty="0" smtClean="0"/>
                  <a:t>3</a:t>
                </a:r>
                <a:r>
                  <a:rPr lang="en-US" altLang="zh-HK" sz="2400" b="1" dirty="0" smtClean="0"/>
                  <a:t>)    </a:t>
                </a:r>
                <a:r>
                  <a:rPr lang="en-US" altLang="zh-HK" sz="2400" dirty="0" smtClean="0"/>
                  <a:t>and    </a:t>
                </a:r>
                <a:r>
                  <a:rPr lang="en-US" altLang="zh-HK" sz="2400" b="1" dirty="0" smtClean="0"/>
                  <a:t>P(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2</a:t>
                </a:r>
                <a:r>
                  <a:rPr lang="en-US" altLang="zh-HK" sz="2400" b="1" dirty="0" smtClean="0"/>
                  <a:t>| 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H</a:t>
                </a:r>
                <a:r>
                  <a:rPr lang="en-US" altLang="zh-HK" sz="2400" b="1" i="1" baseline="-25000" dirty="0" smtClean="0"/>
                  <a:t>3</a:t>
                </a:r>
                <a:r>
                  <a:rPr lang="en-US" altLang="zh-HK" sz="2400" b="1" dirty="0" smtClean="0"/>
                  <a:t>)</a:t>
                </a:r>
                <a:r>
                  <a:rPr lang="en-US" altLang="zh-HK" sz="2400" dirty="0" smtClean="0"/>
                  <a:t>.</a:t>
                </a: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90728" cy="4566248"/>
              </a:xfrm>
              <a:blipFill rotWithShape="1">
                <a:blip r:embed="rId2"/>
                <a:stretch>
                  <a:fillRect l="-113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6698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b="1" dirty="0" smtClean="0"/>
              <a:t>Monty Hall Problem: Solution (2)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39553" y="1527048"/>
                <a:ext cx="8208912" cy="456624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HK" sz="2400" dirty="0" smtClean="0"/>
                  <a:t>          </a:t>
                </a:r>
                <a:r>
                  <a:rPr lang="en-US" altLang="zh-HK" sz="2400" dirty="0" smtClean="0">
                    <a:solidFill>
                      <a:srgbClr val="0070C0"/>
                    </a:solidFill>
                  </a:rPr>
                  <a:t>To find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   </a:t>
                </a:r>
                <a:r>
                  <a:rPr lang="en-US" altLang="zh-HK" sz="2400" dirty="0" smtClean="0">
                    <a:solidFill>
                      <a:srgbClr val="0070C0"/>
                    </a:solidFill>
                  </a:rPr>
                  <a:t>and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 smtClean="0">
                    <a:solidFill>
                      <a:srgbClr val="0070C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endParaRPr lang="en-US" altLang="zh-HK" sz="1800" dirty="0" smtClean="0"/>
              </a:p>
              <a:p>
                <a:pPr marL="0" indent="0">
                  <a:buNone/>
                </a:pPr>
                <a:r>
                  <a:rPr lang="en-US" altLang="zh-HK" sz="2400" dirty="0"/>
                  <a:t>By </a:t>
                </a:r>
                <a:r>
                  <a:rPr lang="en-US" altLang="zh-HK" sz="2400" dirty="0" err="1"/>
                  <a:t>Bayes’s</a:t>
                </a:r>
                <a:r>
                  <a:rPr lang="en-US" altLang="zh-HK" sz="2400" dirty="0"/>
                  <a:t> Rule,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/>
                  <a:t> 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b="1" dirty="0" smtClean="0"/>
                  <a:t>       P(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1</a:t>
                </a:r>
                <a:r>
                  <a:rPr lang="en-US" altLang="zh-HK" sz="2400" b="1" dirty="0"/>
                  <a:t>| 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H</a:t>
                </a:r>
                <a:r>
                  <a:rPr lang="en-US" altLang="zh-HK" sz="2400" b="1" i="1" baseline="-25000" dirty="0"/>
                  <a:t>3</a:t>
                </a:r>
                <a:r>
                  <a:rPr lang="en-US" altLang="zh-HK" sz="2400" b="1" dirty="0"/>
                  <a:t>)</a:t>
                </a:r>
                <a:r>
                  <a:rPr lang="en-US" altLang="zh-HK" sz="2400" dirty="0"/>
                  <a:t> =</a:t>
                </a:r>
                <a:r>
                  <a:rPr lang="en-US" altLang="zh-HK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400" b="1" i="1" dirty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H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3</m:t>
                        </m:r>
                        <m:r>
                          <m:rPr>
                            <m:nor/>
                          </m:rPr>
                          <a:rPr lang="en-US" altLang="zh-HK" sz="2400" b="1">
                            <a:ea typeface="Cambria Math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 smtClean="0"/>
                          <m:t>C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 smtClean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C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H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3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den>
                    </m:f>
                  </m:oMath>
                </a14:m>
                <a:r>
                  <a:rPr lang="en-US" altLang="zh-HK" sz="2400" dirty="0"/>
                  <a:t>,  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endParaRPr lang="en-US" altLang="zh-HK" sz="2400" dirty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and 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/>
                  <a:t> 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b="1" dirty="0" smtClean="0"/>
                  <a:t>       P(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2</a:t>
                </a:r>
                <a:r>
                  <a:rPr lang="en-US" altLang="zh-HK" sz="2400" b="1" dirty="0"/>
                  <a:t>| 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H</a:t>
                </a:r>
                <a:r>
                  <a:rPr lang="en-US" altLang="zh-HK" sz="2400" b="1" i="1" baseline="-25000" dirty="0"/>
                  <a:t>3</a:t>
                </a:r>
                <a:r>
                  <a:rPr lang="en-US" altLang="zh-HK" sz="2400" b="1" dirty="0"/>
                  <a:t>)</a:t>
                </a:r>
                <a:r>
                  <a:rPr lang="en-US" altLang="zh-HK" sz="2400" dirty="0"/>
                  <a:t> =</a:t>
                </a:r>
                <a:r>
                  <a:rPr lang="en-US" altLang="zh-HK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400" b="1" i="1" dirty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H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3</m:t>
                        </m:r>
                        <m:r>
                          <m:rPr>
                            <m:nor/>
                          </m:rPr>
                          <a:rPr lang="en-US" altLang="zh-HK" sz="2400" b="1">
                            <a:ea typeface="Cambria Math" pitchFamily="18" charset="0"/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C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 smtClean="0"/>
                          <m:t>2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C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 smtClean="0"/>
                          <m:t>2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H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3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den>
                    </m:f>
                  </m:oMath>
                </a14:m>
                <a:r>
                  <a:rPr lang="en-US" altLang="zh-HK" sz="2400" dirty="0"/>
                  <a:t>.</a:t>
                </a:r>
                <a:endParaRPr lang="zh-TW" altLang="zh-HK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39553" y="1527048"/>
                <a:ext cx="8208912" cy="4566248"/>
              </a:xfrm>
              <a:blipFill rotWithShape="1">
                <a:blip r:embed="rId2"/>
                <a:stretch>
                  <a:fillRect l="-1189" t="-1068" b="-80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14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HK" b="1" dirty="0"/>
              <a:t>Probability and Relative </a:t>
            </a:r>
            <a:r>
              <a:rPr lang="en-US" altLang="zh-HK" b="1" dirty="0" smtClean="0"/>
              <a:t>Frequency(1)</a:t>
            </a:r>
            <a:endParaRPr lang="zh-HK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en-US" altLang="zh-HK" sz="9600" dirty="0" smtClean="0"/>
                  <a:t>Consider </a:t>
                </a:r>
                <a:r>
                  <a:rPr lang="en-US" altLang="zh-HK" sz="9600" dirty="0"/>
                  <a:t>an experiment with a finite number of </a:t>
                </a:r>
                <a:r>
                  <a:rPr lang="en-US" altLang="zh-HK" sz="9600" i="1" dirty="0"/>
                  <a:t>mutually exclusive</a:t>
                </a:r>
                <a:r>
                  <a:rPr lang="en-US" altLang="zh-HK" sz="9600" dirty="0"/>
                  <a:t> outcomes which are </a:t>
                </a:r>
                <a:r>
                  <a:rPr lang="en-US" altLang="zh-HK" sz="9600" i="1" dirty="0" err="1"/>
                  <a:t>equiprobable</a:t>
                </a:r>
                <a:r>
                  <a:rPr lang="en-US" altLang="zh-HK" sz="9600" dirty="0"/>
                  <a:t>. </a:t>
                </a:r>
                <a:endParaRPr lang="en-US" altLang="zh-HK" sz="9600" dirty="0" smtClean="0"/>
              </a:p>
              <a:p>
                <a:pPr marL="0" indent="0">
                  <a:buNone/>
                </a:pPr>
                <a:endParaRPr lang="en-US" altLang="zh-HK" sz="9600" dirty="0" smtClean="0"/>
              </a:p>
              <a:p>
                <a:pPr marL="0" indent="0">
                  <a:buNone/>
                </a:pPr>
                <a:r>
                  <a:rPr lang="en-US" altLang="zh-HK" sz="9600" dirty="0" smtClean="0"/>
                  <a:t>Let </a:t>
                </a:r>
                <a:r>
                  <a:rPr lang="en-US" altLang="zh-HK" sz="9600" i="1" dirty="0"/>
                  <a:t>A</a:t>
                </a:r>
                <a:r>
                  <a:rPr lang="en-US" altLang="zh-HK" sz="9600" dirty="0"/>
                  <a:t> denote some event associated with the possible outcomes of the experiment. </a:t>
                </a:r>
                <a:endParaRPr lang="en-US" altLang="zh-HK" sz="9600" dirty="0" smtClean="0"/>
              </a:p>
              <a:p>
                <a:pPr marL="0" indent="0">
                  <a:buNone/>
                </a:pPr>
                <a:endParaRPr lang="en-US" altLang="zh-TW" sz="9600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sz="9600" dirty="0"/>
                  <a:t>The </a:t>
                </a:r>
                <a:r>
                  <a:rPr lang="en-US" altLang="zh-HK" sz="9600" b="1" dirty="0"/>
                  <a:t>probability</a:t>
                </a:r>
                <a:r>
                  <a:rPr lang="en-US" altLang="zh-HK" sz="9600" dirty="0"/>
                  <a:t> </a:t>
                </a:r>
                <a:r>
                  <a:rPr lang="en-US" altLang="zh-HK" sz="9600" b="1" dirty="0"/>
                  <a:t>P(</a:t>
                </a:r>
                <a:r>
                  <a:rPr lang="en-US" altLang="zh-HK" sz="9600" b="1" i="1" dirty="0"/>
                  <a:t>A</a:t>
                </a:r>
                <a:r>
                  <a:rPr lang="en-US" altLang="zh-HK" sz="9600" b="1" dirty="0"/>
                  <a:t>)</a:t>
                </a:r>
                <a:r>
                  <a:rPr lang="en-US" altLang="zh-HK" sz="9600" dirty="0"/>
                  <a:t> of the event </a:t>
                </a:r>
                <a:r>
                  <a:rPr lang="en-US" altLang="zh-HK" sz="9600" i="1" dirty="0"/>
                  <a:t>A</a:t>
                </a:r>
                <a:r>
                  <a:rPr lang="en-US" altLang="zh-HK" sz="9600" dirty="0"/>
                  <a:t> is defined as the fraction of the outcomes in which </a:t>
                </a:r>
                <a:r>
                  <a:rPr lang="en-US" altLang="zh-HK" sz="9600" i="1" dirty="0"/>
                  <a:t>A</a:t>
                </a:r>
                <a:r>
                  <a:rPr lang="en-US" altLang="zh-HK" sz="9600" dirty="0"/>
                  <a:t> occurs: </a:t>
                </a:r>
                <a:endParaRPr lang="en-US" altLang="zh-HK" sz="9600" dirty="0" smtClean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TW" sz="9600" b="1" dirty="0"/>
                  <a:t> </a:t>
                </a:r>
                <a:r>
                  <a:rPr lang="en-US" altLang="zh-TW" sz="9600" b="1" dirty="0" smtClean="0"/>
                  <a:t>                                      P(</a:t>
                </a:r>
                <a:r>
                  <a:rPr lang="en-US" altLang="zh-HK" sz="9600" b="1" i="1" dirty="0" smtClean="0"/>
                  <a:t>A</a:t>
                </a:r>
                <a:r>
                  <a:rPr lang="en-US" altLang="zh-HK" sz="9600" b="1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9600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9600" b="1" dirty="0"/>
                          <m:t>N</m:t>
                        </m:r>
                        <m:r>
                          <m:rPr>
                            <m:nor/>
                          </m:rPr>
                          <a:rPr lang="en-US" altLang="zh-HK" sz="96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96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96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9600" b="1" dirty="0"/>
                          <m:t>N</m:t>
                        </m:r>
                      </m:den>
                    </m:f>
                  </m:oMath>
                </a14:m>
                <a:r>
                  <a:rPr lang="en-US" altLang="zh-HK" sz="9600" dirty="0"/>
                  <a:t> </a:t>
                </a:r>
                <a:r>
                  <a:rPr lang="en-US" altLang="zh-HK" sz="9600" dirty="0" smtClean="0"/>
                  <a:t>,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sz="9600" dirty="0"/>
                  <a:t>where N is the total number of outcomes of the experiment and N(</a:t>
                </a:r>
                <a:r>
                  <a:rPr lang="en-US" altLang="zh-HK" sz="9600" i="1" dirty="0"/>
                  <a:t>A</a:t>
                </a:r>
                <a:r>
                  <a:rPr lang="en-US" altLang="zh-HK" sz="9600" dirty="0"/>
                  <a:t>) is the number of outcomes leading to the occurrence of the event </a:t>
                </a:r>
                <a:r>
                  <a:rPr lang="en-US" altLang="zh-HK" sz="9600" i="1" dirty="0"/>
                  <a:t>A</a:t>
                </a:r>
                <a:r>
                  <a:rPr lang="en-US" altLang="zh-HK" sz="9600" dirty="0"/>
                  <a:t>.</a:t>
                </a:r>
                <a:endParaRPr lang="zh-TW" altLang="zh-HK" sz="9600" dirty="0"/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zh-TW" altLang="zh-HK" sz="9600" b="1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b="1" dirty="0"/>
                  <a:t>			</a:t>
                </a:r>
                <a:endParaRPr lang="zh-HK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47" t="-2667" b="-586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286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dirty="0"/>
              <a:t> </a:t>
            </a:r>
            <a:r>
              <a:rPr lang="en-US" altLang="zh-HK" b="1" dirty="0" smtClean="0"/>
              <a:t>Monty Hall Problem: Solution (3)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39553" y="1700808"/>
                <a:ext cx="8208912" cy="460851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HK" sz="2400" dirty="0" smtClean="0"/>
                  <a:t>          </a:t>
                </a:r>
                <a:r>
                  <a:rPr lang="en-US" altLang="zh-HK" sz="2400" dirty="0" smtClean="0">
                    <a:solidFill>
                      <a:srgbClr val="0070C0"/>
                    </a:solidFill>
                  </a:rPr>
                  <a:t>To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find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  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and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</a:t>
                </a:r>
                <a:r>
                  <a:rPr lang="en-US" altLang="zh-HK" sz="2400" b="1" dirty="0"/>
                  <a:t> </a:t>
                </a:r>
                <a:endParaRPr lang="en-US" altLang="zh-HK" sz="2400" b="1" dirty="0" smtClean="0"/>
              </a:p>
              <a:p>
                <a:pPr marL="0" indent="0">
                  <a:buNone/>
                </a:pPr>
                <a:endParaRPr lang="en-US" altLang="zh-HK" sz="1200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Now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sz="2400" b="1" dirty="0"/>
                      <m:t>P</m:t>
                    </m:r>
                    <m:r>
                      <m:rPr>
                        <m:nor/>
                      </m:rPr>
                      <a:rPr lang="en-US" altLang="zh-HK" sz="2400" b="1" dirty="0"/>
                      <m:t>(</m:t>
                    </m:r>
                    <m:r>
                      <m:rPr>
                        <m:nor/>
                      </m:rPr>
                      <a:rPr lang="en-US" altLang="zh-HK" sz="2400" b="1" i="1" dirty="0"/>
                      <m:t>C</m:t>
                    </m:r>
                    <m:r>
                      <m:rPr>
                        <m:nor/>
                      </m:rPr>
                      <a:rPr lang="en-US" altLang="zh-HK" sz="2400" b="1" i="1" baseline="-25000" dirty="0" smtClean="0"/>
                      <m:t>1</m:t>
                    </m:r>
                    <m:r>
                      <m:rPr>
                        <m:nor/>
                      </m:rPr>
                      <a:rPr lang="en-US" altLang="zh-HK" sz="2400" b="1" dirty="0"/>
                      <m:t>)</m:t>
                    </m:r>
                  </m:oMath>
                </a14:m>
                <a:r>
                  <a:rPr lang="en-US" altLang="zh-HK" sz="2400" dirty="0" smtClean="0"/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sz="2400" b="1" dirty="0"/>
                      <m:t>P</m:t>
                    </m:r>
                    <m:r>
                      <m:rPr>
                        <m:nor/>
                      </m:rPr>
                      <a:rPr lang="en-US" altLang="zh-HK" sz="2400" b="1" dirty="0"/>
                      <m:t>(</m:t>
                    </m:r>
                    <m:r>
                      <m:rPr>
                        <m:nor/>
                      </m:rPr>
                      <a:rPr lang="en-US" altLang="zh-HK" sz="2400" b="1" i="1" dirty="0"/>
                      <m:t>C</m:t>
                    </m:r>
                    <m:r>
                      <m:rPr>
                        <m:nor/>
                      </m:rPr>
                      <a:rPr lang="en-US" altLang="zh-HK" sz="2400" b="1" i="1" baseline="-25000" dirty="0" smtClean="0"/>
                      <m:t>2</m:t>
                    </m:r>
                    <m:r>
                      <m:rPr>
                        <m:nor/>
                      </m:rPr>
                      <a:rPr lang="en-US" altLang="zh-HK" sz="2400" b="1" dirty="0"/>
                      <m:t>)</m:t>
                    </m:r>
                  </m:oMath>
                </a14:m>
                <a:r>
                  <a:rPr lang="en-US" altLang="zh-HK" sz="2400" dirty="0" smtClean="0"/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sz="2400" b="1" dirty="0"/>
                      <m:t>P</m:t>
                    </m:r>
                    <m:r>
                      <m:rPr>
                        <m:nor/>
                      </m:rPr>
                      <a:rPr lang="en-US" altLang="zh-HK" sz="2400" b="1" dirty="0"/>
                      <m:t>(</m:t>
                    </m:r>
                    <m:r>
                      <m:rPr>
                        <m:nor/>
                      </m:rPr>
                      <a:rPr lang="en-US" altLang="zh-HK" sz="2400" b="1" i="1" dirty="0"/>
                      <m:t>C</m:t>
                    </m:r>
                    <m:r>
                      <m:rPr>
                        <m:nor/>
                      </m:rPr>
                      <a:rPr lang="en-US" altLang="zh-HK" sz="2400" b="1" i="1" baseline="-25000" dirty="0" smtClean="0"/>
                      <m:t>3</m:t>
                    </m:r>
                    <m:r>
                      <m:rPr>
                        <m:nor/>
                      </m:rPr>
                      <a:rPr lang="en-US" altLang="zh-HK" sz="2400" b="1" dirty="0"/>
                      <m:t>)</m:t>
                    </m:r>
                  </m:oMath>
                </a14:m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8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80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HK" sz="2400" dirty="0"/>
                  <a:t> </a:t>
                </a:r>
                <a:r>
                  <a:rPr lang="en-US" altLang="zh-HK" sz="2400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altLang="zh-HK" sz="1200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altLang="zh-HK" sz="2400" dirty="0" smtClean="0"/>
                  <a:t>and </a:t>
                </a:r>
                <a:r>
                  <a:rPr lang="en-US" altLang="zh-HK" sz="2400" dirty="0"/>
                  <a:t>as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sz="2400" b="1" i="1" dirty="0"/>
                      <m:t>X</m:t>
                    </m:r>
                    <m:r>
                      <m:rPr>
                        <m:nor/>
                      </m:rPr>
                      <a:rPr lang="en-US" altLang="zh-HK" sz="2400" b="1" i="1" baseline="-25000" dirty="0" smtClean="0"/>
                      <m:t>1</m:t>
                    </m:r>
                  </m:oMath>
                </a14:m>
                <a:r>
                  <a:rPr lang="en-US" altLang="zh-HK" sz="2400" dirty="0"/>
                  <a:t> and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sz="2400" b="1" i="1" dirty="0"/>
                      <m:t>C</m:t>
                    </m:r>
                    <m:r>
                      <m:rPr>
                        <m:nor/>
                      </m:rPr>
                      <a:rPr lang="en-US" altLang="zh-HK" sz="2400" b="1" i="1" baseline="-25000" dirty="0"/>
                      <m:t>i</m:t>
                    </m:r>
                  </m:oMath>
                </a14:m>
                <a:r>
                  <a:rPr lang="en-US" altLang="zh-HK" sz="2400" dirty="0"/>
                  <a:t> are independent, for </a:t>
                </a:r>
                <a:r>
                  <a:rPr lang="en-US" altLang="zh-HK" sz="2400" i="1" dirty="0" err="1"/>
                  <a:t>i</a:t>
                </a:r>
                <a:r>
                  <a:rPr lang="en-US" altLang="zh-HK" sz="2400" dirty="0"/>
                  <a:t> = 1, 2 or 3, 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endParaRPr lang="en-US" altLang="zh-HK" sz="1200" b="1" dirty="0" smtClean="0"/>
              </a:p>
              <a:p>
                <a:pPr marL="0" indent="0">
                  <a:buNone/>
                </a:pPr>
                <a:r>
                  <a:rPr lang="en-US" altLang="zh-HK" sz="2400" b="1" dirty="0" smtClean="0"/>
                  <a:t>                    P(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i</a:t>
                </a:r>
                <a:r>
                  <a:rPr lang="en-US" altLang="zh-HK" sz="2400" b="1" dirty="0" smtClean="0"/>
                  <a:t>)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HK" sz="2400" b="1" dirty="0"/>
                      <m:t>P</m:t>
                    </m:r>
                    <m:r>
                      <m:rPr>
                        <m:nor/>
                      </m:rPr>
                      <a:rPr lang="en-US" altLang="zh-HK" sz="2400" b="1" dirty="0"/>
                      <m:t>(</m:t>
                    </m:r>
                    <m:r>
                      <m:rPr>
                        <m:nor/>
                      </m:rPr>
                      <a:rPr lang="en-US" altLang="zh-HK" sz="2400" b="1" i="1" dirty="0"/>
                      <m:t>X</m:t>
                    </m:r>
                    <m:r>
                      <m:rPr>
                        <m:nor/>
                      </m:rPr>
                      <a:rPr lang="en-US" altLang="zh-HK" sz="2400" b="1" i="1" baseline="-25000" dirty="0" smtClean="0"/>
                      <m:t>1</m:t>
                    </m:r>
                    <m:r>
                      <m:rPr>
                        <m:nor/>
                      </m:rPr>
                      <a:rPr lang="en-US" altLang="zh-HK" sz="2400" b="1" dirty="0"/>
                      <m:t>) × </m:t>
                    </m:r>
                    <m:r>
                      <m:rPr>
                        <m:nor/>
                      </m:rPr>
                      <a:rPr lang="en-US" altLang="zh-HK" sz="2400" b="1" dirty="0"/>
                      <m:t>P</m:t>
                    </m:r>
                    <m:r>
                      <m:rPr>
                        <m:nor/>
                      </m:rPr>
                      <a:rPr lang="en-US" altLang="zh-HK" sz="2400" b="1" dirty="0"/>
                      <m:t>(</m:t>
                    </m:r>
                    <m:r>
                      <m:rPr>
                        <m:nor/>
                      </m:rPr>
                      <a:rPr lang="en-US" altLang="zh-HK" sz="2400" b="1" i="1" dirty="0"/>
                      <m:t>C</m:t>
                    </m:r>
                    <m:r>
                      <m:rPr>
                        <m:nor/>
                      </m:rPr>
                      <a:rPr lang="en-US" altLang="zh-HK" sz="2400" b="1" i="1" baseline="-25000" dirty="0" smtClean="0"/>
                      <m:t>i</m:t>
                    </m:r>
                    <m:r>
                      <m:rPr>
                        <m:nor/>
                      </m:rPr>
                      <a:rPr lang="en-US" altLang="zh-HK" sz="2400" b="1" dirty="0"/>
                      <m:t>)</m:t>
                    </m:r>
                  </m:oMath>
                </a14:m>
                <a:r>
                  <a:rPr lang="en-US" altLang="zh-TW" sz="2400" dirty="0" smtClean="0"/>
                  <a:t>.</a:t>
                </a:r>
              </a:p>
              <a:p>
                <a:pPr marL="0" indent="0">
                  <a:buNone/>
                </a:pPr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sz="2400" dirty="0" smtClean="0"/>
                  <a:t>Therefore </a:t>
                </a:r>
                <a:r>
                  <a:rPr lang="en-US" altLang="zh-HK" sz="2400" dirty="0"/>
                  <a:t>for </a:t>
                </a:r>
                <a:r>
                  <a:rPr lang="en-US" altLang="zh-HK" sz="2400" i="1" dirty="0" err="1"/>
                  <a:t>i</a:t>
                </a:r>
                <a:r>
                  <a:rPr lang="en-US" altLang="zh-HK" sz="2400" dirty="0"/>
                  <a:t> = 1, 2 or 3, </a:t>
                </a:r>
                <a:endParaRPr lang="en-US" altLang="zh-TW" sz="2400" dirty="0" smtClean="0"/>
              </a:p>
              <a:p>
                <a:pPr marL="0" indent="0">
                  <a:buNone/>
                </a:pPr>
                <a:endParaRPr lang="en-US" altLang="zh-HK" sz="1200" b="1" dirty="0" smtClean="0"/>
              </a:p>
              <a:p>
                <a:pPr marL="0" indent="0">
                  <a:buNone/>
                </a:pPr>
                <a:r>
                  <a:rPr lang="en-US" altLang="zh-HK" sz="2400" b="1" dirty="0" smtClean="0"/>
                  <a:t>                    P(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C</a:t>
                </a:r>
                <a:r>
                  <a:rPr lang="en-US" altLang="zh-HK" sz="2400" b="1" i="1" baseline="-25000" dirty="0"/>
                  <a:t>i</a:t>
                </a:r>
                <a:r>
                  <a:rPr lang="en-US" altLang="zh-HK" sz="2400" b="1" dirty="0"/>
                  <a:t>) </a:t>
                </a:r>
                <a:r>
                  <a:rPr lang="en-US" altLang="zh-HK" sz="2400" b="1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US" altLang="zh-HK" sz="2400" b="1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altLang="zh-HK" sz="2400" b="1" dirty="0"/>
                      <m:t>P</m:t>
                    </m:r>
                    <m:r>
                      <m:rPr>
                        <m:nor/>
                      </m:rPr>
                      <a:rPr lang="en-US" altLang="zh-HK" sz="2400" b="1" dirty="0"/>
                      <m:t>(</m:t>
                    </m:r>
                    <m:r>
                      <m:rPr>
                        <m:nor/>
                      </m:rPr>
                      <a:rPr lang="en-US" altLang="zh-HK" sz="2400" b="1" i="1" dirty="0"/>
                      <m:t>X</m:t>
                    </m:r>
                    <m:r>
                      <m:rPr>
                        <m:nor/>
                      </m:rPr>
                      <a:rPr lang="en-US" altLang="zh-HK" sz="2400" b="1" i="1" baseline="-25000" dirty="0"/>
                      <m:t>1</m:t>
                    </m:r>
                    <m:r>
                      <m:rPr>
                        <m:nor/>
                      </m:rPr>
                      <a:rPr lang="en-US" altLang="zh-HK" sz="2400" b="1" dirty="0"/>
                      <m:t>)</m:t>
                    </m:r>
                  </m:oMath>
                </a14:m>
                <a:r>
                  <a:rPr lang="en-US" altLang="zh-TW" sz="2400" dirty="0" smtClean="0"/>
                  <a:t> .</a:t>
                </a:r>
                <a:endParaRPr lang="zh-TW" altLang="zh-HK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39553" y="1700808"/>
                <a:ext cx="8208912" cy="4608512"/>
              </a:xfrm>
              <a:blipFill rotWithShape="1">
                <a:blip r:embed="rId2"/>
                <a:stretch>
                  <a:fillRect l="-1189" t="-105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3038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b="1" dirty="0" smtClean="0"/>
              <a:t>Monty Hall Problem: Solution (4)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39553" y="1700808"/>
                <a:ext cx="8208912" cy="460851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HK" sz="2400" dirty="0" smtClean="0"/>
                  <a:t>          </a:t>
                </a:r>
                <a:r>
                  <a:rPr lang="en-US" altLang="zh-HK" sz="2400" dirty="0" smtClean="0">
                    <a:solidFill>
                      <a:srgbClr val="0070C0"/>
                    </a:solidFill>
                  </a:rPr>
                  <a:t>To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find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  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and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</a:t>
                </a:r>
                <a:r>
                  <a:rPr lang="en-US" altLang="zh-HK" sz="2400" b="1" dirty="0"/>
                  <a:t> </a:t>
                </a:r>
                <a:endParaRPr lang="en-US" altLang="zh-HK" sz="2400" b="1" dirty="0" smtClean="0"/>
              </a:p>
              <a:p>
                <a:pPr marL="0" indent="0">
                  <a:buNone/>
                </a:pPr>
                <a:endParaRPr lang="en-US" altLang="zh-HK" sz="1200" dirty="0" smtClean="0"/>
              </a:p>
              <a:p>
                <a:pPr marL="0" indent="0">
                  <a:buNone/>
                </a:pPr>
                <a:r>
                  <a:rPr lang="en-US" altLang="zh-HK" sz="2400" dirty="0"/>
                  <a:t>Next we consider, for each position of the car, the probability </a:t>
                </a:r>
                <a:r>
                  <a:rPr lang="en-US" altLang="zh-HK" sz="2400" dirty="0" smtClean="0"/>
                  <a:t>of </a:t>
                </a:r>
                <a:r>
                  <a:rPr lang="en-US" altLang="zh-HK" sz="2400" b="1" dirty="0"/>
                  <a:t>H</a:t>
                </a:r>
                <a:r>
                  <a:rPr lang="en-US" altLang="zh-HK" sz="2400" dirty="0"/>
                  <a:t> opening door No. 3 after </a:t>
                </a:r>
                <a:r>
                  <a:rPr lang="en-US" altLang="zh-HK" sz="2400" b="1" dirty="0" smtClean="0"/>
                  <a:t>X</a:t>
                </a:r>
                <a:r>
                  <a:rPr lang="en-US" altLang="zh-HK" sz="2400" dirty="0" smtClean="0"/>
                  <a:t> chooses </a:t>
                </a:r>
                <a:r>
                  <a:rPr lang="en-US" altLang="zh-HK" sz="2400" dirty="0"/>
                  <a:t>door No. </a:t>
                </a:r>
                <a:r>
                  <a:rPr lang="en-US" altLang="zh-HK" sz="2400" dirty="0" smtClean="0"/>
                  <a:t>1,  i.e.,  </a:t>
                </a:r>
                <a:r>
                  <a:rPr lang="en-US" altLang="zh-HK" sz="2400" b="1" dirty="0" smtClean="0"/>
                  <a:t>P(</a:t>
                </a:r>
                <a:r>
                  <a:rPr lang="en-US" altLang="zh-HK" sz="2400" b="1" i="1" dirty="0" smtClean="0"/>
                  <a:t>H</a:t>
                </a:r>
                <a:r>
                  <a:rPr lang="en-US" altLang="zh-HK" sz="2400" b="1" i="1" baseline="-25000" dirty="0" smtClean="0"/>
                  <a:t>3</a:t>
                </a:r>
                <a:r>
                  <a:rPr lang="en-US" altLang="zh-HK" sz="2400" b="1" dirty="0"/>
                  <a:t>| 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</a:t>
                </a:r>
                <a:r>
                  <a:rPr lang="en-US" altLang="zh-HK" sz="2400" b="1" dirty="0"/>
                  <a:t>) </a:t>
                </a:r>
                <a:r>
                  <a:rPr lang="en-US" altLang="zh-HK" sz="2400" dirty="0" smtClean="0"/>
                  <a:t>.</a:t>
                </a:r>
              </a:p>
              <a:p>
                <a:pPr marL="0" indent="0">
                  <a:buNone/>
                </a:pP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First, if </a:t>
                </a:r>
                <a:r>
                  <a:rPr lang="en-US" altLang="zh-HK" sz="2400" dirty="0"/>
                  <a:t>the car is behind door No. 1, </a:t>
                </a:r>
                <a:r>
                  <a:rPr lang="en-US" altLang="zh-HK" sz="2400" b="1" dirty="0" smtClean="0"/>
                  <a:t>H</a:t>
                </a:r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can open either No. 2 or No. 3.  Assuming he has no reason to prefer one to the other, the probability that he opens No. 3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altLang="zh-HK" sz="2400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altLang="zh-TW" sz="2400" dirty="0" smtClean="0"/>
                  <a:t>  i.e.,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b="1" dirty="0" smtClean="0">
                    <a:solidFill>
                      <a:schemeClr val="tx1"/>
                    </a:solidFill>
                  </a:rPr>
                  <a:t>P(</a:t>
                </a:r>
                <a:r>
                  <a:rPr lang="en-US" altLang="zh-HK" sz="2400" b="1" i="1" dirty="0" smtClean="0">
                    <a:solidFill>
                      <a:schemeClr val="tx1"/>
                    </a:solidFill>
                  </a:rPr>
                  <a:t>H</a:t>
                </a:r>
                <a:r>
                  <a:rPr lang="en-US" altLang="zh-HK" sz="2400" b="1" i="1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altLang="zh-HK" sz="2400" b="1" dirty="0" smtClean="0">
                    <a:solidFill>
                      <a:schemeClr val="tx1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chemeClr val="tx1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chemeClr val="tx1"/>
                    </a:solidFill>
                  </a:rPr>
                  <a:t> </a:t>
                </a:r>
                <a:r>
                  <a:rPr lang="en-US" altLang="zh-HK" sz="2400" b="1" i="1" dirty="0" smtClean="0">
                    <a:solidFill>
                      <a:schemeClr val="tx1"/>
                    </a:solidFill>
                  </a:rPr>
                  <a:t>C</a:t>
                </a:r>
                <a:r>
                  <a:rPr lang="en-US" altLang="zh-HK" sz="2400" b="1" i="1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en-US" altLang="zh-HK" sz="2400" b="1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HK" sz="2400" dirty="0"/>
                  <a:t>.</a:t>
                </a:r>
                <a:endParaRPr lang="zh-TW" altLang="zh-HK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39553" y="1700808"/>
                <a:ext cx="8208912" cy="4608512"/>
              </a:xfrm>
              <a:blipFill rotWithShape="1">
                <a:blip r:embed="rId2"/>
                <a:stretch>
                  <a:fillRect l="-1189" t="-1058" r="-22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09137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b="1" dirty="0" smtClean="0"/>
              <a:t>Monty Hall Problem: Solution (5)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39553" y="1700808"/>
                <a:ext cx="8208912" cy="460851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HK" sz="2400" dirty="0" smtClean="0"/>
                  <a:t>          </a:t>
                </a:r>
                <a:r>
                  <a:rPr lang="en-US" altLang="zh-HK" sz="2400" dirty="0" smtClean="0">
                    <a:solidFill>
                      <a:srgbClr val="0070C0"/>
                    </a:solidFill>
                  </a:rPr>
                  <a:t>To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find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  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and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</a:t>
                </a:r>
                <a:r>
                  <a:rPr lang="en-US" altLang="zh-HK" sz="2400" b="1" dirty="0"/>
                  <a:t> </a:t>
                </a:r>
                <a:endParaRPr lang="en-US" altLang="zh-HK" sz="2400" b="1" dirty="0" smtClean="0"/>
              </a:p>
              <a:p>
                <a:pPr marL="0" indent="0">
                  <a:buNone/>
                </a:pPr>
                <a:endParaRPr lang="en-US" altLang="zh-HK" sz="1200" dirty="0" smtClean="0"/>
              </a:p>
              <a:p>
                <a:pPr marL="0" indent="0">
                  <a:buNone/>
                </a:pP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If </a:t>
                </a:r>
                <a:r>
                  <a:rPr lang="en-US" altLang="zh-HK" sz="2400" dirty="0"/>
                  <a:t>the car is behind door No. </a:t>
                </a:r>
                <a:r>
                  <a:rPr lang="en-US" altLang="zh-HK" sz="2400" dirty="0" smtClean="0"/>
                  <a:t>2, </a:t>
                </a:r>
                <a:r>
                  <a:rPr lang="en-US" altLang="zh-HK" sz="2400" b="1" dirty="0" smtClean="0"/>
                  <a:t>H</a:t>
                </a:r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must open No. 3, </a:t>
                </a:r>
                <a:r>
                  <a:rPr lang="en-US" altLang="zh-HK" sz="2400" dirty="0" smtClean="0"/>
                  <a:t> i.e</a:t>
                </a:r>
                <a:r>
                  <a:rPr lang="en-US" altLang="zh-HK" sz="2400" dirty="0"/>
                  <a:t>.,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b="1" dirty="0" smtClean="0">
                    <a:solidFill>
                      <a:schemeClr val="tx1"/>
                    </a:solidFill>
                  </a:rPr>
                  <a:t>P(</a:t>
                </a:r>
                <a:r>
                  <a:rPr lang="en-US" altLang="zh-HK" sz="2400" b="1" i="1" dirty="0" smtClean="0">
                    <a:solidFill>
                      <a:schemeClr val="tx1"/>
                    </a:solidFill>
                  </a:rPr>
                  <a:t>H</a:t>
                </a:r>
                <a:r>
                  <a:rPr lang="en-US" altLang="zh-HK" sz="2400" b="1" i="1" baseline="-25000" dirty="0" smtClean="0">
                    <a:solidFill>
                      <a:schemeClr val="tx1"/>
                    </a:solidFill>
                  </a:rPr>
                  <a:t>3</a:t>
                </a:r>
                <a:r>
                  <a:rPr lang="en-US" altLang="zh-HK" sz="2400" b="1" dirty="0" smtClean="0">
                    <a:solidFill>
                      <a:schemeClr val="tx1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chemeClr val="tx1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chemeClr val="tx1"/>
                    </a:solidFill>
                  </a:rPr>
                  <a:t> </a:t>
                </a:r>
                <a:r>
                  <a:rPr lang="en-US" altLang="zh-HK" sz="2400" b="1" i="1" dirty="0" smtClean="0">
                    <a:solidFill>
                      <a:schemeClr val="tx1"/>
                    </a:solidFill>
                  </a:rPr>
                  <a:t>C</a:t>
                </a:r>
                <a:r>
                  <a:rPr lang="en-US" altLang="zh-HK" sz="2400" b="1" i="1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altLang="zh-HK" sz="2400" b="1" dirty="0" smtClean="0">
                    <a:solidFill>
                      <a:schemeClr val="tx1"/>
                    </a:solidFill>
                  </a:rPr>
                  <a:t>)</a:t>
                </a:r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= </a:t>
                </a:r>
                <a:r>
                  <a:rPr lang="en-US" altLang="zh-HK" sz="2400" dirty="0" smtClean="0"/>
                  <a:t>1.</a:t>
                </a:r>
                <a:endParaRPr lang="zh-TW" altLang="zh-HK" sz="2400" dirty="0"/>
              </a:p>
              <a:p>
                <a:pPr marL="0" indent="0">
                  <a:buNone/>
                </a:pP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Finally</a:t>
                </a:r>
                <a:r>
                  <a:rPr lang="en-US" altLang="zh-HK" sz="2400" dirty="0"/>
                  <a:t>, if the car is behind door No. 3, </a:t>
                </a:r>
                <a:r>
                  <a:rPr lang="en-US" altLang="zh-HK" sz="2400" b="1" dirty="0"/>
                  <a:t>H</a:t>
                </a:r>
                <a:r>
                  <a:rPr lang="en-US" altLang="zh-HK" sz="2400" dirty="0"/>
                  <a:t> will not open No. 3, i.e., 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b="1" dirty="0"/>
                  <a:t>P(</a:t>
                </a:r>
                <a:r>
                  <a:rPr lang="en-US" altLang="zh-HK" sz="2400" b="1" i="1" dirty="0"/>
                  <a:t>H</a:t>
                </a:r>
                <a:r>
                  <a:rPr lang="en-US" altLang="zh-HK" sz="2400" b="1" i="1" baseline="-25000" dirty="0"/>
                  <a:t>3</a:t>
                </a:r>
                <a:r>
                  <a:rPr lang="en-US" altLang="zh-HK" sz="2400" b="1" dirty="0"/>
                  <a:t>| 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3</a:t>
                </a:r>
                <a:r>
                  <a:rPr lang="en-US" altLang="zh-HK" sz="2400" b="1" dirty="0" smtClean="0"/>
                  <a:t>)</a:t>
                </a:r>
                <a:r>
                  <a:rPr lang="en-US" altLang="zh-HK" sz="2400" dirty="0" smtClean="0"/>
                  <a:t> </a:t>
                </a:r>
                <a:r>
                  <a:rPr lang="en-US" altLang="zh-HK" sz="2400" dirty="0"/>
                  <a:t>= 0.</a:t>
                </a:r>
                <a:endParaRPr lang="zh-TW" altLang="zh-HK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39553" y="1700808"/>
                <a:ext cx="8208912" cy="4608512"/>
              </a:xfrm>
              <a:blipFill rotWithShape="1">
                <a:blip r:embed="rId2"/>
                <a:stretch>
                  <a:fillRect l="-1189" t="-1058" r="-297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7665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b="1" dirty="0" smtClean="0"/>
              <a:t>Monty Hall Problem: Solution (6)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39553" y="1700808"/>
                <a:ext cx="8208912" cy="460851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HK" sz="2400" dirty="0" smtClean="0"/>
                  <a:t>          </a:t>
                </a:r>
                <a:r>
                  <a:rPr lang="en-US" altLang="zh-HK" sz="2400" dirty="0" smtClean="0">
                    <a:solidFill>
                      <a:srgbClr val="0070C0"/>
                    </a:solidFill>
                  </a:rPr>
                  <a:t>To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find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  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and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</a:t>
                </a:r>
                <a:r>
                  <a:rPr lang="en-US" altLang="zh-HK" sz="2400" b="1" dirty="0"/>
                  <a:t> </a:t>
                </a:r>
                <a:endParaRPr lang="en-US" altLang="zh-HK" sz="2400" b="1" dirty="0" smtClean="0"/>
              </a:p>
              <a:p>
                <a:pPr marL="0" indent="0">
                  <a:buNone/>
                </a:pPr>
                <a:endParaRPr lang="en-US" altLang="zh-HK" sz="1200" dirty="0" smtClean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By the </a:t>
                </a:r>
                <a:r>
                  <a:rPr lang="en-US" altLang="zh-HK" sz="2400" b="1" dirty="0"/>
                  <a:t>total probability formula</a:t>
                </a:r>
                <a:r>
                  <a:rPr lang="en-US" altLang="zh-HK" sz="2400" dirty="0"/>
                  <a:t>:</a:t>
                </a:r>
              </a:p>
              <a:p>
                <a:pPr marL="0" indent="0">
                  <a:buNone/>
                </a:pPr>
                <a:r>
                  <a:rPr lang="en-US" altLang="zh-HK" sz="2400" b="1" dirty="0" smtClean="0"/>
                  <a:t>P(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H</a:t>
                </a:r>
                <a:r>
                  <a:rPr lang="en-US" altLang="zh-HK" sz="2400" b="1" i="1" baseline="-25000" dirty="0" smtClean="0"/>
                  <a:t>3</a:t>
                </a:r>
                <a:r>
                  <a:rPr lang="en-US" altLang="zh-HK" sz="2400" b="1" dirty="0"/>
                  <a:t>)</a:t>
                </a:r>
                <a:r>
                  <a:rPr lang="en-US" altLang="zh-HK" sz="2400" dirty="0"/>
                  <a:t> </a:t>
                </a:r>
                <a:r>
                  <a:rPr lang="en-US" altLang="zh-HK" sz="2400" dirty="0" smtClean="0"/>
                  <a:t>=</a:t>
                </a:r>
                <a:r>
                  <a:rPr lang="en-US" altLang="zh-HK" sz="2400" b="1" dirty="0"/>
                  <a:t> P(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H</a:t>
                </a:r>
                <a:r>
                  <a:rPr lang="en-US" altLang="zh-HK" sz="2400" b="1" i="1" baseline="-25000" dirty="0"/>
                  <a:t>3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1</a:t>
                </a:r>
                <a:r>
                  <a:rPr lang="en-US" altLang="zh-HK" sz="2400" b="1" dirty="0"/>
                  <a:t>) + P(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H</a:t>
                </a:r>
                <a:r>
                  <a:rPr lang="en-US" altLang="zh-HK" sz="2400" b="1" i="1" baseline="-25000" dirty="0"/>
                  <a:t>3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2</a:t>
                </a:r>
                <a:r>
                  <a:rPr lang="en-US" altLang="zh-HK" sz="2400" b="1" dirty="0" smtClean="0"/>
                  <a:t>) +</a:t>
                </a:r>
                <a:endParaRPr lang="en-US" altLang="zh-HK" sz="2400" b="1" dirty="0"/>
              </a:p>
              <a:p>
                <a:pPr marL="0" indent="0">
                  <a:buNone/>
                </a:pPr>
                <a:r>
                  <a:rPr lang="en-US" altLang="zh-HK" sz="2400" b="1" dirty="0"/>
                  <a:t> </a:t>
                </a:r>
                <a:r>
                  <a:rPr lang="en-US" altLang="zh-HK" sz="2400" b="1" dirty="0" smtClean="0"/>
                  <a:t>                             P(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H</a:t>
                </a:r>
                <a:r>
                  <a:rPr lang="en-US" altLang="zh-HK" sz="2400" b="1" i="1" baseline="-25000" dirty="0"/>
                  <a:t>3</a:t>
                </a:r>
                <a:r>
                  <a:rPr lang="en-US" altLang="zh-HK" sz="2400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3</a:t>
                </a:r>
                <a:r>
                  <a:rPr lang="en-US" altLang="zh-HK" sz="2400" b="1" dirty="0" smtClean="0"/>
                  <a:t>) </a:t>
                </a:r>
                <a:endParaRPr lang="en-US" altLang="zh-HK" sz="2400" dirty="0"/>
              </a:p>
              <a:p>
                <a:pPr marL="0" indent="0">
                  <a:buNone/>
                </a:pPr>
                <a:r>
                  <a:rPr lang="en-US" altLang="zh-HK" sz="2400" b="1" dirty="0"/>
                  <a:t> </a:t>
                </a:r>
                <a:r>
                  <a:rPr lang="en-US" altLang="zh-HK" sz="2400" b="1" dirty="0" smtClean="0"/>
                  <a:t>                    = P(</a:t>
                </a:r>
                <a:r>
                  <a:rPr lang="en-US" altLang="zh-HK" sz="2400" b="1" i="1" dirty="0"/>
                  <a:t>H</a:t>
                </a:r>
                <a:r>
                  <a:rPr lang="en-US" altLang="zh-HK" sz="2400" b="1" i="1" baseline="-25000" dirty="0"/>
                  <a:t>3 </a:t>
                </a:r>
                <a:r>
                  <a:rPr lang="en-US" altLang="zh-HK" sz="2400" b="1" dirty="0" smtClean="0"/>
                  <a:t>|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C</a:t>
                </a:r>
                <a:r>
                  <a:rPr lang="en-US" altLang="zh-HK" sz="2400" b="1" i="1" baseline="-25000" dirty="0"/>
                  <a:t>1</a:t>
                </a:r>
                <a:r>
                  <a:rPr lang="en-US" altLang="zh-HK" sz="2400" b="1" dirty="0"/>
                  <a:t>) × P(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C</a:t>
                </a:r>
                <a:r>
                  <a:rPr lang="en-US" altLang="zh-HK" sz="2400" b="1" i="1" baseline="-25000" dirty="0"/>
                  <a:t>1</a:t>
                </a:r>
                <a:r>
                  <a:rPr lang="en-US" altLang="zh-HK" sz="2400" b="1" dirty="0"/>
                  <a:t>) + </a:t>
                </a:r>
                <a:endParaRPr lang="en-US" altLang="zh-HK" sz="2400" b="1" dirty="0" smtClean="0"/>
              </a:p>
              <a:p>
                <a:pPr marL="0" indent="0">
                  <a:buNone/>
                </a:pPr>
                <a:r>
                  <a:rPr lang="en-US" altLang="zh-HK" sz="2400" b="1" dirty="0" smtClean="0"/>
                  <a:t>                               P(</a:t>
                </a:r>
                <a:r>
                  <a:rPr lang="en-US" altLang="zh-HK" sz="2400" b="1" i="1" dirty="0" smtClean="0"/>
                  <a:t>H</a:t>
                </a:r>
                <a:r>
                  <a:rPr lang="en-US" altLang="zh-HK" sz="2400" b="1" i="1" baseline="-25000" dirty="0" smtClean="0"/>
                  <a:t>3 </a:t>
                </a:r>
                <a:r>
                  <a:rPr lang="en-US" altLang="zh-HK" sz="2400" b="1" dirty="0"/>
                  <a:t>|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2</a:t>
                </a:r>
                <a:r>
                  <a:rPr lang="en-US" altLang="zh-HK" sz="2400" b="1" dirty="0" smtClean="0"/>
                  <a:t>) </a:t>
                </a:r>
                <a:r>
                  <a:rPr lang="en-US" altLang="zh-HK" sz="2400" b="1" dirty="0"/>
                  <a:t>× P(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2</a:t>
                </a:r>
                <a:r>
                  <a:rPr lang="en-US" altLang="zh-HK" sz="2400" b="1" dirty="0" smtClean="0"/>
                  <a:t>) +</a:t>
                </a:r>
              </a:p>
              <a:p>
                <a:pPr marL="0" indent="0">
                  <a:buNone/>
                </a:pPr>
                <a:r>
                  <a:rPr lang="en-US" altLang="zh-HK" sz="2400" b="1" dirty="0"/>
                  <a:t> </a:t>
                </a:r>
                <a:r>
                  <a:rPr lang="en-US" altLang="zh-HK" sz="2400" b="1" dirty="0" smtClean="0"/>
                  <a:t>                              P(</a:t>
                </a:r>
                <a:r>
                  <a:rPr lang="en-US" altLang="zh-HK" sz="2400" b="1" i="1" dirty="0" smtClean="0"/>
                  <a:t>H</a:t>
                </a:r>
                <a:r>
                  <a:rPr lang="en-US" altLang="zh-HK" sz="2400" b="1" i="1" baseline="-25000" dirty="0" smtClean="0"/>
                  <a:t>3 </a:t>
                </a:r>
                <a:r>
                  <a:rPr lang="en-US" altLang="zh-HK" sz="2400" b="1" dirty="0"/>
                  <a:t>|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3</a:t>
                </a:r>
                <a:r>
                  <a:rPr lang="en-US" altLang="zh-HK" sz="2400" b="1" dirty="0" smtClean="0"/>
                  <a:t>) </a:t>
                </a:r>
                <a:r>
                  <a:rPr lang="en-US" altLang="zh-HK" sz="2400" b="1" dirty="0"/>
                  <a:t>× P(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3</a:t>
                </a:r>
                <a:r>
                  <a:rPr lang="en-US" altLang="zh-HK" sz="2400" b="1" dirty="0" smtClean="0"/>
                  <a:t>)</a:t>
                </a:r>
                <a:r>
                  <a:rPr lang="en-US" altLang="zh-HK" sz="24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altLang="zh-TW" sz="2400" dirty="0" smtClean="0"/>
                  <a:t>                      </a:t>
                </a:r>
                <a:r>
                  <a:rPr lang="en-US" altLang="zh-HK" sz="24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HK" sz="2400" dirty="0"/>
                  <a:t> </a:t>
                </a:r>
                <a:r>
                  <a:rPr lang="en-US" altLang="zh-HK" sz="2400" dirty="0" smtClean="0"/>
                  <a:t>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HK" sz="2400" dirty="0"/>
                  <a:t> </a:t>
                </a:r>
                <a:r>
                  <a:rPr lang="en-US" altLang="zh-HK" sz="2400" b="1" dirty="0" smtClean="0"/>
                  <a:t>P(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</a:t>
                </a:r>
                <a:r>
                  <a:rPr lang="en-US" altLang="zh-HK" sz="2400" b="1" dirty="0" smtClean="0"/>
                  <a:t>)</a:t>
                </a:r>
                <a:r>
                  <a:rPr lang="en-US" altLang="zh-HK" sz="2400" dirty="0" smtClean="0"/>
                  <a:t> + 1 </a:t>
                </a:r>
                <a:r>
                  <a:rPr lang="en-US" altLang="zh-HK" sz="2400" dirty="0"/>
                  <a:t>×</a:t>
                </a:r>
                <a:r>
                  <a:rPr lang="en-US" altLang="zh-HK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HK" sz="2400" dirty="0"/>
                  <a:t> </a:t>
                </a:r>
                <a:r>
                  <a:rPr lang="en-US" altLang="zh-HK" sz="2400" b="1" dirty="0" smtClean="0"/>
                  <a:t>P(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</a:t>
                </a:r>
                <a:r>
                  <a:rPr lang="en-US" altLang="zh-HK" sz="2400" b="1" dirty="0"/>
                  <a:t>)</a:t>
                </a:r>
                <a:r>
                  <a:rPr lang="en-US" altLang="zh-HK" sz="2400" dirty="0" smtClean="0"/>
                  <a:t> + 0 </a:t>
                </a:r>
                <a:r>
                  <a:rPr lang="en-US" altLang="zh-HK" sz="2400" dirty="0"/>
                  <a:t>×</a:t>
                </a:r>
                <a:r>
                  <a:rPr lang="en-US" altLang="zh-HK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HK" sz="2400" dirty="0"/>
                  <a:t> </a:t>
                </a:r>
                <a:r>
                  <a:rPr lang="en-US" altLang="zh-HK" sz="2400" b="1" dirty="0" smtClean="0"/>
                  <a:t>P(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</a:t>
                </a:r>
                <a:r>
                  <a:rPr lang="en-US" altLang="zh-HK" sz="2400" b="1" dirty="0"/>
                  <a:t>)</a:t>
                </a: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 smtClean="0"/>
                  <a:t>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HK" sz="2400" dirty="0"/>
                  <a:t> </a:t>
                </a:r>
                <a:r>
                  <a:rPr lang="en-US" altLang="zh-HK" sz="2400" b="1" dirty="0" smtClean="0"/>
                  <a:t>P(</a:t>
                </a:r>
                <a:r>
                  <a:rPr lang="en-US" altLang="zh-HK" sz="2400" b="1" i="1" dirty="0" smtClean="0"/>
                  <a:t>X</a:t>
                </a:r>
                <a:r>
                  <a:rPr lang="en-US" altLang="zh-HK" sz="2400" b="1" i="1" baseline="-25000" dirty="0" smtClean="0"/>
                  <a:t>1</a:t>
                </a:r>
                <a:r>
                  <a:rPr lang="en-US" altLang="zh-HK" sz="2400" b="1" dirty="0" smtClean="0"/>
                  <a:t>) </a:t>
                </a:r>
                <a:r>
                  <a:rPr lang="en-US" altLang="zh-HK" sz="2400" dirty="0" smtClean="0"/>
                  <a:t>.</a:t>
                </a:r>
                <a:endParaRPr lang="zh-TW" altLang="zh-HK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39553" y="1700808"/>
                <a:ext cx="8208912" cy="4608512"/>
              </a:xfrm>
              <a:blipFill rotWithShape="1">
                <a:blip r:embed="rId2"/>
                <a:stretch>
                  <a:fillRect l="-1189" t="-1058" b="-132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3347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r>
              <a:rPr lang="en-US" altLang="zh-HK" b="1" dirty="0" smtClean="0"/>
              <a:t>Monty Hall Problem: Solution (7)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39553" y="1556792"/>
                <a:ext cx="8208912" cy="489654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HK" sz="2400" dirty="0" smtClean="0"/>
                  <a:t>          </a:t>
                </a:r>
                <a:r>
                  <a:rPr lang="en-US" altLang="zh-HK" sz="2400" dirty="0" smtClean="0">
                    <a:solidFill>
                      <a:srgbClr val="0070C0"/>
                    </a:solidFill>
                  </a:rPr>
                  <a:t>To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find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   </a:t>
                </a:r>
                <a:r>
                  <a:rPr lang="en-US" altLang="zh-HK" sz="2400" dirty="0">
                    <a:solidFill>
                      <a:srgbClr val="0070C0"/>
                    </a:solidFill>
                  </a:rPr>
                  <a:t>and   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P(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C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|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X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zh-HK" sz="2400" b="1" i="1" dirty="0">
                    <a:solidFill>
                      <a:srgbClr val="0070C0"/>
                    </a:solidFill>
                  </a:rPr>
                  <a:t>H</a:t>
                </a:r>
                <a:r>
                  <a:rPr lang="en-US" altLang="zh-HK" sz="2400" b="1" i="1" baseline="-25000" dirty="0">
                    <a:solidFill>
                      <a:srgbClr val="0070C0"/>
                    </a:solidFill>
                  </a:rPr>
                  <a:t>3</a:t>
                </a:r>
                <a:r>
                  <a:rPr lang="en-US" altLang="zh-HK" sz="2400" b="1" dirty="0">
                    <a:solidFill>
                      <a:srgbClr val="0070C0"/>
                    </a:solidFill>
                  </a:rPr>
                  <a:t>)</a:t>
                </a:r>
                <a:r>
                  <a:rPr lang="en-US" altLang="zh-HK" sz="2400" b="1" dirty="0"/>
                  <a:t> </a:t>
                </a:r>
                <a:endParaRPr lang="en-US" altLang="zh-HK" sz="2400" b="1" dirty="0" smtClean="0"/>
              </a:p>
              <a:p>
                <a:pPr marL="0" indent="0">
                  <a:buNone/>
                </a:pPr>
                <a:endParaRPr lang="en-US" altLang="zh-HK" sz="1200" dirty="0" smtClean="0"/>
              </a:p>
              <a:p>
                <a:pPr marL="0" indent="0">
                  <a:buNone/>
                </a:pPr>
                <a:r>
                  <a:rPr lang="en-US" altLang="zh-HK" sz="2400" dirty="0"/>
                  <a:t>Therefore, </a:t>
                </a:r>
                <a:r>
                  <a:rPr lang="en-US" altLang="zh-HK" sz="2400" b="1" dirty="0"/>
                  <a:t>P(</a:t>
                </a:r>
                <a:r>
                  <a:rPr lang="en-US" altLang="zh-HK" sz="2400" b="1" i="1" dirty="0"/>
                  <a:t>C</a:t>
                </a:r>
                <a:r>
                  <a:rPr lang="en-US" altLang="zh-HK" sz="2400" b="1" i="1" baseline="-25000" dirty="0"/>
                  <a:t>1 </a:t>
                </a:r>
                <a:r>
                  <a:rPr lang="en-US" altLang="zh-HK" sz="2400" b="1" dirty="0"/>
                  <a:t>|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H</a:t>
                </a:r>
                <a:r>
                  <a:rPr lang="en-US" altLang="zh-HK" sz="2400" b="1" i="1" baseline="-25000" dirty="0"/>
                  <a:t>3</a:t>
                </a:r>
                <a:r>
                  <a:rPr lang="en-US" altLang="zh-HK" sz="2400" b="1" dirty="0"/>
                  <a:t>)</a:t>
                </a:r>
                <a:r>
                  <a:rPr lang="en-US" altLang="zh-HK" sz="2400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H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3 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|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C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C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 smtClean="0"/>
                          <m:t>H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 smtClean="0"/>
                          <m:t>3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den>
                    </m:f>
                  </m:oMath>
                </a14:m>
                <a:r>
                  <a:rPr lang="en-US" altLang="zh-HK" sz="2400" dirty="0"/>
                  <a:t> </a:t>
                </a:r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/>
                  <a:t> </a:t>
                </a:r>
                <a:r>
                  <a:rPr lang="en-US" altLang="zh-HK" sz="2400" dirty="0" smtClean="0"/>
                  <a:t>                                        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zh-TW" altLang="zh-HK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HK" sz="240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HK" sz="240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altLang="zh-HK" sz="2400">
                            <a:latin typeface="Cambria Math"/>
                          </a:rPr>
                          <m:t> × </m:t>
                        </m:r>
                        <m:f>
                          <m:fPr>
                            <m:ctrlPr>
                              <a:rPr lang="zh-TW" altLang="zh-HK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HK" sz="240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HK" sz="240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HK" sz="2400" b="1" i="0" smtClean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num>
                      <m:den>
                        <m:f>
                          <m:fPr>
                            <m:ctrlPr>
                              <a:rPr lang="zh-TW" altLang="zh-HK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HK" sz="240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HK" sz="240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HK" sz="2400" b="1" i="0" smtClean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den>
                    </m:f>
                  </m:oMath>
                </a14:m>
                <a:r>
                  <a:rPr lang="en-US" altLang="zh-HK" sz="2400" dirty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HK" sz="2400" dirty="0"/>
                  <a:t>  , </a:t>
                </a:r>
                <a:endParaRPr lang="zh-TW" altLang="zh-HK" sz="2400" dirty="0"/>
              </a:p>
              <a:p>
                <a:pPr marL="0" indent="0">
                  <a:buNone/>
                </a:pPr>
                <a:endParaRPr lang="zh-TW" altLang="zh-HK" sz="2400" dirty="0"/>
              </a:p>
              <a:p>
                <a:pPr marL="0" indent="0">
                  <a:buNone/>
                </a:pPr>
                <a:r>
                  <a:rPr lang="en-US" altLang="zh-HK" sz="2400" dirty="0"/>
                  <a:t>while </a:t>
                </a:r>
                <a:r>
                  <a:rPr lang="en-US" altLang="zh-HK" sz="2400" dirty="0" smtClean="0"/>
                  <a:t>         </a:t>
                </a:r>
                <a:r>
                  <a:rPr lang="en-US" altLang="zh-HK" sz="2400" b="1" dirty="0" smtClean="0"/>
                  <a:t>P(</a:t>
                </a:r>
                <a:r>
                  <a:rPr lang="en-US" altLang="zh-HK" sz="2400" b="1" i="1" dirty="0" smtClean="0"/>
                  <a:t>C</a:t>
                </a:r>
                <a:r>
                  <a:rPr lang="en-US" altLang="zh-HK" sz="2400" b="1" i="1" baseline="-25000" dirty="0" smtClean="0"/>
                  <a:t>2 </a:t>
                </a:r>
                <a:r>
                  <a:rPr lang="en-US" altLang="zh-HK" sz="2400" b="1" dirty="0"/>
                  <a:t>|</a:t>
                </a:r>
                <a:r>
                  <a:rPr lang="en-US" altLang="zh-HK" sz="2400" b="1" i="1" dirty="0"/>
                  <a:t>X</a:t>
                </a:r>
                <a:r>
                  <a:rPr lang="en-US" altLang="zh-HK" sz="2400" b="1" i="1" baseline="-25000" dirty="0"/>
                  <a:t>1 </a:t>
                </a:r>
                <a14:m>
                  <m:oMath xmlns:m="http://schemas.openxmlformats.org/officeDocument/2006/math">
                    <m:r>
                      <a:rPr lang="en-US" altLang="zh-HK" sz="2400" b="1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sz="2400" b="1" dirty="0"/>
                  <a:t> </a:t>
                </a:r>
                <a:r>
                  <a:rPr lang="en-US" altLang="zh-HK" sz="2400" b="1" i="1" dirty="0"/>
                  <a:t>H</a:t>
                </a:r>
                <a:r>
                  <a:rPr lang="en-US" altLang="zh-HK" sz="2400" b="1" i="1" baseline="-25000" dirty="0"/>
                  <a:t>3</a:t>
                </a:r>
                <a:r>
                  <a:rPr lang="en-US" altLang="zh-HK" sz="2400" b="1" dirty="0"/>
                  <a:t>)</a:t>
                </a:r>
                <a:r>
                  <a:rPr lang="en-US" altLang="zh-HK" sz="2400" dirty="0"/>
                  <a:t> =</a:t>
                </a:r>
                <a:r>
                  <a:rPr lang="en-US" altLang="zh-HK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H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3 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|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C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 smtClean="0"/>
                          <m:t>2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 ×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C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 smtClean="0"/>
                          <m:t>2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1 </m:t>
                        </m:r>
                        <m:r>
                          <a:rPr lang="en-US" altLang="zh-HK" sz="2400" b="1" i="1" dirty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H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3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den>
                    </m:f>
                  </m:oMath>
                </a14:m>
                <a:endParaRPr lang="en-US" altLang="zh-HK" sz="2400" dirty="0" smtClean="0"/>
              </a:p>
              <a:p>
                <a:pPr marL="0" indent="0">
                  <a:buNone/>
                </a:pPr>
                <a:r>
                  <a:rPr lang="en-US" altLang="zh-HK" sz="2400" dirty="0"/>
                  <a:t> </a:t>
                </a:r>
                <a:r>
                  <a:rPr lang="en-US" altLang="zh-HK" sz="2400" dirty="0" smtClean="0"/>
                  <a:t>                                        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1 × </m:t>
                        </m:r>
                        <m:f>
                          <m:fPr>
                            <m:ctrlPr>
                              <a:rPr lang="zh-TW" altLang="zh-HK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HK" sz="240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HK" sz="240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US" altLang="zh-HK" sz="2400" b="1" i="0" smtClean="0"/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num>
                      <m:den>
                        <m:f>
                          <m:fPr>
                            <m:ctrlPr>
                              <a:rPr lang="zh-TW" altLang="zh-HK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HK" sz="240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HK" sz="240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altLang="zh-HK" sz="2400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P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en-US" altLang="zh-HK" sz="2400" b="1" i="1" baseline="-25000" dirty="0"/>
                          <m:t>1</m:t>
                        </m:r>
                        <m:r>
                          <m:rPr>
                            <m:nor/>
                          </m:rPr>
                          <a:rPr lang="en-US" altLang="zh-HK" sz="2400" b="1" dirty="0"/>
                          <m:t>)</m:t>
                        </m:r>
                      </m:den>
                    </m:f>
                  </m:oMath>
                </a14:m>
                <a:r>
                  <a:rPr lang="en-US" altLang="zh-HK" sz="2400" dirty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HK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K" sz="24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altLang="zh-HK" sz="240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HK" sz="2400" dirty="0"/>
                  <a:t>  . </a:t>
                </a:r>
                <a:endParaRPr lang="zh-TW" altLang="zh-HK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39553" y="1556792"/>
                <a:ext cx="8208912" cy="4896544"/>
              </a:xfrm>
              <a:blipFill rotWithShape="1">
                <a:blip r:embed="rId2"/>
                <a:stretch>
                  <a:fillRect l="-1189" t="-99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729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b="1" dirty="0" smtClean="0"/>
              <a:t>Probability and Relative Frequency(2)</a:t>
            </a:r>
            <a:endParaRPr lang="zh-HK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sz="2200" dirty="0" smtClean="0"/>
                  <a:t>Suppose </a:t>
                </a:r>
                <a:r>
                  <a:rPr lang="en-US" altLang="zh-HK" sz="2200" dirty="0"/>
                  <a:t>the experiment can be repeated any number of times, so that we can produce a whole series of </a:t>
                </a:r>
                <a:r>
                  <a:rPr lang="en-US" altLang="zh-HK" sz="2200" i="1" dirty="0"/>
                  <a:t>independent trials under identical conditions</a:t>
                </a:r>
                <a:r>
                  <a:rPr lang="en-US" altLang="zh-HK" sz="2200" dirty="0"/>
                  <a:t>, in each of which event A either occurs or does not occur</a:t>
                </a:r>
                <a:r>
                  <a:rPr lang="en-US" altLang="zh-HK" sz="2200" dirty="0" smtClean="0"/>
                  <a:t>.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sz="2200" dirty="0"/>
                  <a:t>Let n be the total number of experiments in the whole series of trials, and let n(</a:t>
                </a:r>
                <a:r>
                  <a:rPr lang="en-US" altLang="zh-HK" sz="2200" i="1" dirty="0"/>
                  <a:t>A</a:t>
                </a:r>
                <a:r>
                  <a:rPr lang="en-US" altLang="zh-HK" sz="2200" dirty="0"/>
                  <a:t>) be the number of experiments in which </a:t>
                </a:r>
                <a:r>
                  <a:rPr lang="en-US" altLang="zh-HK" sz="2200" i="1" dirty="0"/>
                  <a:t>A</a:t>
                </a:r>
                <a:r>
                  <a:rPr lang="en-US" altLang="zh-HK" sz="2200" dirty="0"/>
                  <a:t> </a:t>
                </a:r>
                <a:r>
                  <a:rPr lang="en-US" altLang="zh-HK" sz="2200" dirty="0" smtClean="0"/>
                  <a:t>occurs.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sz="2200" dirty="0" smtClean="0"/>
                  <a:t>The </a:t>
                </a:r>
                <a:r>
                  <a:rPr lang="en-US" altLang="zh-HK" sz="2200" b="1" dirty="0" smtClean="0"/>
                  <a:t>relative </a:t>
                </a:r>
                <a:r>
                  <a:rPr lang="en-US" altLang="zh-HK" sz="2200" b="1" dirty="0"/>
                  <a:t>frequency</a:t>
                </a:r>
                <a:r>
                  <a:rPr lang="en-US" altLang="zh-HK" sz="2200" dirty="0"/>
                  <a:t> of the event </a:t>
                </a:r>
                <a:r>
                  <a:rPr lang="en-US" altLang="zh-HK" sz="2200" i="1" dirty="0"/>
                  <a:t>A</a:t>
                </a:r>
                <a:r>
                  <a:rPr lang="en-US" altLang="zh-HK" sz="2200" dirty="0"/>
                  <a:t> (in the given series of trials)</a:t>
                </a:r>
                <a:r>
                  <a:rPr lang="en-US" altLang="zh-HK" sz="2200" dirty="0" smtClean="0"/>
                  <a:t> is the </a:t>
                </a:r>
                <a:r>
                  <a:rPr lang="en-US" altLang="zh-HK" sz="2200" dirty="0"/>
                  <a:t>ratio </a:t>
                </a:r>
                <a:r>
                  <a:rPr lang="en-US" altLang="zh-HK" sz="2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200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200" b="1" i="0" dirty="0" smtClean="0"/>
                          <m:t>n</m:t>
                        </m:r>
                        <m:r>
                          <m:rPr>
                            <m:nor/>
                          </m:rPr>
                          <a:rPr lang="en-US" altLang="zh-HK" sz="22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2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22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200" b="1" i="0" dirty="0" smtClean="0"/>
                          <m:t>n</m:t>
                        </m:r>
                      </m:den>
                    </m:f>
                  </m:oMath>
                </a14:m>
                <a:r>
                  <a:rPr lang="en-US" altLang="zh-HK" sz="2200" dirty="0" smtClean="0"/>
                  <a:t> .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zh-HK" sz="2200" dirty="0"/>
                  <a:t>It turns out that the relative frequencies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K" sz="2200" b="1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HK" sz="2200" b="1" i="0" dirty="0" smtClean="0"/>
                          <m:t>n</m:t>
                        </m:r>
                        <m:r>
                          <m:rPr>
                            <m:nor/>
                          </m:rPr>
                          <a:rPr lang="en-US" altLang="zh-HK" sz="2200" b="1" dirty="0"/>
                          <m:t>(</m:t>
                        </m:r>
                        <m:r>
                          <m:rPr>
                            <m:nor/>
                          </m:rPr>
                          <a:rPr lang="en-US" altLang="zh-HK" sz="2200" b="1" i="1" dirty="0"/>
                          <m:t>A</m:t>
                        </m:r>
                        <m:r>
                          <m:rPr>
                            <m:nor/>
                          </m:rPr>
                          <a:rPr lang="en-US" altLang="zh-HK" sz="2200" b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HK" sz="2200" b="1" i="0" dirty="0" smtClean="0"/>
                          <m:t>n</m:t>
                        </m:r>
                      </m:den>
                    </m:f>
                  </m:oMath>
                </a14:m>
                <a:r>
                  <a:rPr lang="en-US" altLang="zh-HK" sz="2200" dirty="0"/>
                  <a:t> observed in different series of trials are virtually the same for large n, clustering about </a:t>
                </a:r>
                <a:r>
                  <a:rPr lang="en-US" altLang="zh-HK" sz="2200" b="1" dirty="0"/>
                  <a:t>P(</a:t>
                </a:r>
                <a:r>
                  <a:rPr lang="en-US" altLang="zh-HK" sz="2200" b="1" i="1" dirty="0"/>
                  <a:t>A</a:t>
                </a:r>
                <a:r>
                  <a:rPr lang="en-US" altLang="zh-HK" sz="2200" b="1" dirty="0"/>
                  <a:t>)</a:t>
                </a:r>
                <a:r>
                  <a:rPr lang="en-US" altLang="zh-HK" sz="2200" dirty="0"/>
                  <a:t>.</a:t>
                </a:r>
                <a:endParaRPr lang="zh-TW" altLang="zh-HK" sz="2200" dirty="0"/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zh-TW" altLang="zh-HK" dirty="0"/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zh-TW" altLang="zh-HK" dirty="0"/>
              </a:p>
              <a:p>
                <a:pPr>
                  <a:spcBef>
                    <a:spcPts val="1800"/>
                  </a:spcBef>
                </a:pPr>
                <a:endParaRPr lang="zh-HK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  <a:blipFill rotWithShape="1">
                <a:blip r:embed="rId2"/>
                <a:stretch>
                  <a:fillRect l="-932" t="-743" r="-1935" b="-198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6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altLang="zh-HK" b="1" dirty="0"/>
              <a:t>Elementary Events, Independent Events and Mutually Exclusive </a:t>
            </a:r>
            <a:r>
              <a:rPr lang="en-US" altLang="zh-HK" b="1" dirty="0" smtClean="0"/>
              <a:t>Events (1)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zh-HK" dirty="0"/>
              <a:t>The mutually exclusive outcomes of a random experiment are called </a:t>
            </a:r>
            <a:r>
              <a:rPr lang="en-US" altLang="zh-HK" b="1" dirty="0"/>
              <a:t>elementary events</a:t>
            </a:r>
            <a:r>
              <a:rPr lang="en-US" altLang="zh-HK" dirty="0"/>
              <a:t>. A typical elementary event will be denoted by ω.</a:t>
            </a:r>
            <a:endParaRPr lang="zh-TW" altLang="zh-HK" dirty="0"/>
          </a:p>
          <a:p>
            <a:pPr>
              <a:spcBef>
                <a:spcPts val="1800"/>
              </a:spcBef>
            </a:pPr>
            <a:r>
              <a:rPr lang="en-US" altLang="zh-HK" dirty="0"/>
              <a:t>The set of all elementary events ω associated with a given experiment is called the </a:t>
            </a:r>
            <a:r>
              <a:rPr lang="en-US" altLang="zh-HK" b="1" dirty="0"/>
              <a:t>sample space</a:t>
            </a:r>
            <a:r>
              <a:rPr lang="en-US" altLang="zh-HK" dirty="0"/>
              <a:t>, denoted by </a:t>
            </a:r>
            <a:r>
              <a:rPr lang="en-US" altLang="zh-HK" i="1" dirty="0"/>
              <a:t>Ω</a:t>
            </a:r>
            <a:r>
              <a:rPr lang="en-US" altLang="zh-HK" dirty="0"/>
              <a:t>. </a:t>
            </a:r>
            <a:endParaRPr lang="zh-TW" altLang="zh-HK" dirty="0"/>
          </a:p>
          <a:p>
            <a:pPr>
              <a:spcBef>
                <a:spcPts val="1800"/>
              </a:spcBef>
            </a:pPr>
            <a:r>
              <a:rPr lang="en-US" altLang="zh-HK" dirty="0"/>
              <a:t>An event </a:t>
            </a:r>
            <a:r>
              <a:rPr lang="en-US" altLang="zh-HK" i="1" dirty="0"/>
              <a:t>A</a:t>
            </a:r>
            <a:r>
              <a:rPr lang="en-US" altLang="zh-HK" dirty="0"/>
              <a:t> is said to be </a:t>
            </a:r>
            <a:r>
              <a:rPr lang="en-US" altLang="zh-HK" i="1" dirty="0"/>
              <a:t>associated with the elementary events of Ω</a:t>
            </a:r>
            <a:r>
              <a:rPr lang="en-US" altLang="zh-HK" dirty="0"/>
              <a:t> if, given any ω in </a:t>
            </a:r>
            <a:r>
              <a:rPr lang="en-US" altLang="zh-HK" i="1" dirty="0"/>
              <a:t>Ω</a:t>
            </a:r>
            <a:r>
              <a:rPr lang="en-US" altLang="zh-HK" dirty="0"/>
              <a:t>, we can always decide whether or not ω leads to the occurrence of </a:t>
            </a:r>
            <a:r>
              <a:rPr lang="en-US" altLang="zh-HK" i="1" dirty="0"/>
              <a:t>A</a:t>
            </a:r>
            <a:r>
              <a:rPr lang="en-US" altLang="zh-HK" dirty="0"/>
              <a:t>. 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3976159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altLang="zh-HK" b="1" dirty="0"/>
              <a:t>Elementary Events, Independent Events and Mutually Exclusive </a:t>
            </a:r>
            <a:r>
              <a:rPr lang="en-US" altLang="zh-HK" b="1" dirty="0" smtClean="0"/>
              <a:t>Events (2)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zh-HK" dirty="0" smtClean="0"/>
              <a:t>The same symbol </a:t>
            </a:r>
            <a:r>
              <a:rPr lang="en-US" altLang="zh-HK" i="1" dirty="0"/>
              <a:t>A</a:t>
            </a:r>
            <a:r>
              <a:rPr lang="en-US" altLang="zh-HK" dirty="0"/>
              <a:t> will be used to denote both the event </a:t>
            </a:r>
            <a:r>
              <a:rPr lang="en-US" altLang="zh-HK" i="1" dirty="0"/>
              <a:t>A</a:t>
            </a:r>
            <a:r>
              <a:rPr lang="en-US" altLang="zh-HK" dirty="0"/>
              <a:t> and the set of elementary events leading to the occurrence of </a:t>
            </a:r>
            <a:r>
              <a:rPr lang="en-US" altLang="zh-HK" i="1" dirty="0"/>
              <a:t>A</a:t>
            </a:r>
            <a:r>
              <a:rPr lang="en-US" altLang="zh-HK" dirty="0"/>
              <a:t>. </a:t>
            </a:r>
            <a:r>
              <a:rPr lang="en-US" altLang="zh-HK" dirty="0" smtClean="0"/>
              <a:t> An </a:t>
            </a:r>
            <a:r>
              <a:rPr lang="en-US" altLang="zh-HK" dirty="0"/>
              <a:t>event </a:t>
            </a:r>
            <a:r>
              <a:rPr lang="en-US" altLang="zh-HK" i="1" dirty="0"/>
              <a:t>A</a:t>
            </a:r>
            <a:r>
              <a:rPr lang="en-US" altLang="zh-HK" dirty="0"/>
              <a:t> occurs if and only if one of the elementary events ω in the set </a:t>
            </a:r>
            <a:r>
              <a:rPr lang="en-US" altLang="zh-HK" i="1" dirty="0"/>
              <a:t>A</a:t>
            </a:r>
            <a:r>
              <a:rPr lang="en-US" altLang="zh-HK" dirty="0"/>
              <a:t> occurs</a:t>
            </a:r>
            <a:r>
              <a:rPr lang="en-US" altLang="zh-HK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altLang="zh-HK" dirty="0"/>
              <a:t>For an event </a:t>
            </a:r>
            <a:r>
              <a:rPr lang="en-US" altLang="zh-HK" i="1" dirty="0"/>
              <a:t>A</a:t>
            </a:r>
            <a:r>
              <a:rPr lang="en-US" altLang="zh-HK" dirty="0"/>
              <a:t>, the event “</a:t>
            </a:r>
            <a:r>
              <a:rPr lang="en-US" altLang="zh-HK" i="1" dirty="0"/>
              <a:t>A</a:t>
            </a:r>
            <a:r>
              <a:rPr lang="en-US" altLang="zh-HK" dirty="0"/>
              <a:t> does not occur”  is called the </a:t>
            </a:r>
            <a:r>
              <a:rPr lang="en-US" altLang="zh-HK" b="1" dirty="0"/>
              <a:t>complementary event</a:t>
            </a:r>
            <a:r>
              <a:rPr lang="en-US" altLang="zh-HK" dirty="0"/>
              <a:t> of </a:t>
            </a:r>
            <a:r>
              <a:rPr lang="en-US" altLang="zh-HK" i="1" dirty="0"/>
              <a:t>A</a:t>
            </a:r>
            <a:r>
              <a:rPr lang="en-US" altLang="zh-HK" dirty="0"/>
              <a:t>, denoted by </a:t>
            </a:r>
            <a:r>
              <a:rPr lang="en-US" altLang="zh-HK" i="1" dirty="0" smtClean="0"/>
              <a:t>Ā</a:t>
            </a:r>
            <a:r>
              <a:rPr lang="en-US" altLang="zh-HK" dirty="0" smtClean="0"/>
              <a:t>.</a:t>
            </a:r>
            <a:endParaRPr lang="zh-TW" altLang="zh-HK" dirty="0"/>
          </a:p>
          <a:p>
            <a:pPr marL="0" indent="0">
              <a:buNone/>
            </a:pP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390590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altLang="zh-HK" b="1" dirty="0"/>
              <a:t>Elementary Events, Independent Events and Mutually Exclusive </a:t>
            </a:r>
            <a:r>
              <a:rPr lang="en-US" altLang="zh-HK" b="1" dirty="0" smtClean="0"/>
              <a:t>Events (</a:t>
            </a:r>
            <a:r>
              <a:rPr lang="en-US" altLang="zh-TW" b="1" dirty="0" smtClean="0"/>
              <a:t>3</a:t>
            </a:r>
            <a:r>
              <a:rPr lang="en-US" altLang="zh-HK" b="1" dirty="0" smtClean="0"/>
              <a:t>)</a:t>
            </a:r>
            <a:endParaRPr lang="zh-HK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altLang="zh-HK" dirty="0" smtClean="0"/>
                  <a:t>Two events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b="1" dirty="0"/>
                  <a:t> </a:t>
                </a:r>
                <a:r>
                  <a:rPr lang="en-US" altLang="zh-HK" dirty="0"/>
                  <a:t>are said to be </a:t>
                </a:r>
                <a:r>
                  <a:rPr lang="en-US" altLang="zh-HK" b="1" dirty="0"/>
                  <a:t>independent</a:t>
                </a:r>
                <a:r>
                  <a:rPr lang="en-US" altLang="zh-HK" dirty="0"/>
                  <a:t> if the occurrence of one event has no influence on the probability of the occurrence of the other. </a:t>
                </a:r>
                <a:endParaRPr lang="en-US" altLang="zh-HK" dirty="0" smtClean="0"/>
              </a:p>
              <a:p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HK" dirty="0"/>
                  <a:t>Two events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 </m:t>
                        </m:r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:r>
                  <a:rPr lang="en-US" altLang="zh-HK" dirty="0"/>
                  <a:t> are said to be </a:t>
                </a:r>
                <a:r>
                  <a:rPr lang="en-US" altLang="zh-HK" b="1" dirty="0"/>
                  <a:t>mutually exclusive</a:t>
                </a:r>
                <a:r>
                  <a:rPr lang="en-US" altLang="zh-HK" dirty="0"/>
                  <a:t> or </a:t>
                </a:r>
                <a:r>
                  <a:rPr lang="en-US" altLang="zh-HK" b="1" dirty="0"/>
                  <a:t>incompatible</a:t>
                </a:r>
                <a:r>
                  <a:rPr lang="en-US" altLang="zh-HK" dirty="0"/>
                  <a:t> if the occurrence of one event precludes the occurrence of the other, i.e.,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 </m:t>
                        </m:r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 cannot occur simultaneously. 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TW" dirty="0" smtClean="0"/>
                  <a:t>In symbols,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800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sz="2800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sz="2800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800" i="1" dirty="0">
                            <a:latin typeface="Cambria Math"/>
                          </a:rPr>
                          <m:t> </m:t>
                        </m:r>
                        <m:r>
                          <a:rPr lang="en-US" altLang="zh-HK" sz="2800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sz="2800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sz="2800" baseline="-25000" dirty="0"/>
                  <a:t> </a:t>
                </a:r>
                <a:r>
                  <a:rPr lang="en-US" altLang="zh-HK" sz="2800" dirty="0"/>
                  <a:t> are </a:t>
                </a:r>
                <a:r>
                  <a:rPr lang="en-US" altLang="zh-HK" sz="2800" dirty="0" smtClean="0"/>
                  <a:t>mutually exclusive if and only if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sz="2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800" b="0" i="1" dirty="0" smtClean="0">
                            <a:latin typeface="Cambria Math"/>
                          </a:rPr>
                          <m:t>  </m:t>
                        </m:r>
                        <m:r>
                          <a:rPr lang="en-US" altLang="zh-HK" sz="2800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sz="2800" i="1" dirty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HK" sz="2800" b="1" i="1" dirty="0">
                        <a:latin typeface="Cambria Math"/>
                        <a:ea typeface="Cambria Math"/>
                      </a:rPr>
                      <m:t>∩</m:t>
                    </m:r>
                    <m:sSub>
                      <m:sSubPr>
                        <m:ctrlPr>
                          <a:rPr lang="en-US" altLang="zh-HK" sz="2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sz="2800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sz="2800" i="1" dirty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altLang="zh-HK" sz="2800" dirty="0"/>
                      <m:t>=</m:t>
                    </m:r>
                    <m:r>
                      <m:rPr>
                        <m:nor/>
                      </m:rPr>
                      <a:rPr lang="en-US" altLang="zh-HK" sz="2800" i="1" dirty="0"/>
                      <m:t> Ø</m:t>
                    </m:r>
                  </m:oMath>
                </a14:m>
                <a:r>
                  <a:rPr lang="en-US" altLang="zh-TW" dirty="0" smtClean="0"/>
                  <a:t> .</a:t>
                </a: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  <a:blipFill rotWithShape="1">
                <a:blip r:embed="rId2"/>
                <a:stretch>
                  <a:fillRect l="-1505" t="-111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48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/>
              <a:t>Multiplication </a:t>
            </a:r>
            <a:r>
              <a:rPr lang="en-US" altLang="zh-HK" b="1" dirty="0" smtClean="0"/>
              <a:t>Rule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altLang="zh-HK" dirty="0" smtClean="0"/>
                  <a:t>If two events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1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2</a:t>
                </a:r>
                <a:r>
                  <a:rPr lang="en-US" altLang="zh-HK" dirty="0"/>
                  <a:t> are independent</a:t>
                </a:r>
                <a:r>
                  <a:rPr lang="en-US" altLang="zh-HK" dirty="0" smtClean="0"/>
                  <a:t>,</a:t>
                </a:r>
              </a:p>
              <a:p>
                <a:endParaRPr lang="en-US" altLang="zh-TW" dirty="0"/>
              </a:p>
              <a:p>
                <a:pPr marL="0" indent="0">
                  <a:buNone/>
                </a:pPr>
                <a:r>
                  <a:rPr lang="en-US" altLang="zh-HK" dirty="0"/>
                  <a:t> </a:t>
                </a:r>
                <a:r>
                  <a:rPr lang="en-US" altLang="zh-HK" dirty="0" smtClean="0"/>
                  <a:t>                      </a:t>
                </a:r>
                <a:r>
                  <a:rPr lang="en-US" altLang="zh-HK" b="1" dirty="0" smtClean="0"/>
                  <a:t>P</a:t>
                </a:r>
                <a:r>
                  <a:rPr lang="en-US" altLang="zh-HK" b="1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=</a:t>
                </a:r>
                <a:r>
                  <a:rPr lang="en-US" altLang="zh-HK" b="1" i="1" dirty="0"/>
                  <a:t> </a:t>
                </a:r>
                <a:r>
                  <a:rPr lang="en-US" altLang="zh-HK" b="1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</a:t>
                </a:r>
                <a:r>
                  <a:rPr lang="en-US" altLang="zh-HK" dirty="0"/>
                  <a:t> .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b="1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altLang="zh-HK" i="1" dirty="0"/>
                  <a:t>Generalization</a:t>
                </a:r>
                <a:r>
                  <a:rPr lang="en-US" altLang="zh-HK" dirty="0"/>
                  <a:t>:  If the events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1</a:t>
                </a:r>
                <a:r>
                  <a:rPr lang="en-US" altLang="zh-HK" dirty="0"/>
                  <a:t>,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2 </a:t>
                </a:r>
                <a:r>
                  <a:rPr lang="en-US" altLang="zh-HK" dirty="0"/>
                  <a:t>, … , </a:t>
                </a:r>
                <a:r>
                  <a:rPr lang="en-US" altLang="zh-HK" i="1" dirty="0" err="1"/>
                  <a:t>A</a:t>
                </a:r>
                <a:r>
                  <a:rPr lang="en-US" altLang="zh-HK" i="1" baseline="-25000" dirty="0" err="1"/>
                  <a:t>k</a:t>
                </a:r>
                <a:r>
                  <a:rPr lang="en-US" altLang="zh-HK" i="1" baseline="-25000" dirty="0"/>
                  <a:t> </a:t>
                </a:r>
                <a:r>
                  <a:rPr lang="en-US" altLang="zh-HK" dirty="0"/>
                  <a:t>are all independent of each other,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b="1" dirty="0" smtClean="0"/>
                  <a:t>            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b="1" dirty="0" smtClean="0"/>
                  <a:t>                          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 smtClean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i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b="1" dirty="0"/>
                  <a:t> </a:t>
                </a:r>
                <a:r>
                  <a:rPr lang="en-US" altLang="zh-HK" b="1" i="1" dirty="0"/>
                  <a:t>…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 smtClean="0">
                            <a:latin typeface="Cambria Math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</a:t>
                </a:r>
                <a:endParaRPr lang="en-US" altLang="zh-HK" b="1" dirty="0" smtClean="0"/>
              </a:p>
              <a:p>
                <a:pPr marL="0" indent="0">
                  <a:buNone/>
                </a:pPr>
                <a:r>
                  <a:rPr lang="en-US" altLang="zh-HK" b="1" dirty="0"/>
                  <a:t> </a:t>
                </a:r>
                <a:r>
                  <a:rPr lang="en-US" altLang="zh-HK" b="1" dirty="0" smtClean="0"/>
                  <a:t>                      =</a:t>
                </a:r>
                <a:r>
                  <a:rPr lang="en-US" altLang="zh-HK" b="1" i="1" dirty="0"/>
                  <a:t> </a:t>
                </a:r>
                <a:r>
                  <a:rPr lang="en-US" altLang="zh-HK" b="1" dirty="0"/>
                  <a:t>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× … × P(</a:t>
                </a:r>
                <a:r>
                  <a:rPr lang="en-US" altLang="zh-HK" b="1" i="1" dirty="0" err="1"/>
                  <a:t>A</a:t>
                </a:r>
                <a:r>
                  <a:rPr lang="en-US" altLang="zh-HK" b="1" i="1" baseline="-25000" dirty="0" err="1"/>
                  <a:t>k</a:t>
                </a:r>
                <a:r>
                  <a:rPr lang="en-US" altLang="zh-HK" b="1" dirty="0"/>
                  <a:t>)</a:t>
                </a:r>
                <a:r>
                  <a:rPr lang="en-US" altLang="zh-HK" dirty="0"/>
                  <a:t> .</a:t>
                </a:r>
                <a:endParaRPr lang="zh-TW" altLang="zh-HK" dirty="0"/>
              </a:p>
              <a:p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03920" cy="4926288"/>
              </a:xfrm>
              <a:blipFill rotWithShape="1">
                <a:blip r:embed="rId2"/>
                <a:stretch>
                  <a:fillRect l="-1362" t="-111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970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/>
              <a:t>Addition </a:t>
            </a:r>
            <a:r>
              <a:rPr lang="en-US" altLang="zh-HK" b="1" dirty="0" smtClean="0"/>
              <a:t>Rule (1)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altLang="zh-HK" dirty="0"/>
                  <a:t>If two events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1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2</a:t>
                </a:r>
                <a:r>
                  <a:rPr lang="en-US" altLang="zh-HK" dirty="0"/>
                  <a:t> are mutually exclusive,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b="1" dirty="0" smtClean="0"/>
                  <a:t>                       P</a:t>
                </a:r>
                <a:r>
                  <a:rPr lang="en-US" altLang="zh-HK" b="1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=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dirty="0"/>
                  <a:t>) +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</a:t>
                </a:r>
                <a:r>
                  <a:rPr lang="en-US" altLang="zh-HK" dirty="0"/>
                  <a:t> .</a:t>
                </a:r>
                <a:endParaRPr lang="zh-TW" altLang="zh-HK" dirty="0" smtClean="0"/>
              </a:p>
              <a:p>
                <a:pPr marL="0" indent="0">
                  <a:buNone/>
                </a:pPr>
                <a:endParaRPr lang="en-US" altLang="zh-HK" b="1" dirty="0" smtClean="0"/>
              </a:p>
              <a:p>
                <a:pPr marL="0" indent="0">
                  <a:buNone/>
                </a:pPr>
                <a:r>
                  <a:rPr lang="en-US" altLang="zh-HK" i="1" dirty="0"/>
                  <a:t>Generalization</a:t>
                </a:r>
                <a:r>
                  <a:rPr lang="en-US" altLang="zh-HK" dirty="0"/>
                  <a:t>:  If </a:t>
                </a:r>
                <a:r>
                  <a:rPr lang="en-US" altLang="zh-HK" i="1" dirty="0"/>
                  <a:t>A</a:t>
                </a:r>
                <a:r>
                  <a:rPr lang="en-US" altLang="zh-HK" i="1" baseline="-25000" dirty="0"/>
                  <a:t>i</a:t>
                </a:r>
                <a:r>
                  <a:rPr lang="en-US" altLang="zh-HK" dirty="0"/>
                  <a:t> and </a:t>
                </a:r>
                <a:r>
                  <a:rPr lang="en-US" altLang="zh-HK" i="1" dirty="0" err="1"/>
                  <a:t>A</a:t>
                </a:r>
                <a:r>
                  <a:rPr lang="en-US" altLang="zh-HK" i="1" baseline="-25000" dirty="0" err="1"/>
                  <a:t>j</a:t>
                </a:r>
                <a:r>
                  <a:rPr lang="en-US" altLang="zh-HK" dirty="0"/>
                  <a:t> are mutually exclusive for any </a:t>
                </a:r>
                <a:r>
                  <a:rPr lang="en-US" altLang="zh-HK" i="1" dirty="0" err="1"/>
                  <a:t>i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j</a:t>
                </a:r>
                <a:r>
                  <a:rPr lang="en-US" altLang="zh-HK" dirty="0"/>
                  <a:t>, </a:t>
                </a:r>
                <a:r>
                  <a:rPr lang="en-US" altLang="zh-HK" b="1" dirty="0" smtClean="0"/>
                  <a:t>		</a:t>
                </a:r>
              </a:p>
              <a:p>
                <a:pPr marL="0" indent="0">
                  <a:buNone/>
                </a:pPr>
                <a:r>
                  <a:rPr lang="en-US" altLang="zh-HK" b="1" dirty="0" smtClean="0"/>
                  <a:t>    P</a:t>
                </a:r>
                <a:r>
                  <a:rPr lang="en-US" altLang="zh-HK" b="1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 </m:t>
                    </m:r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b="1" dirty="0"/>
                  <a:t> …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altLang="zh-HK" b="1" dirty="0"/>
                  <a:t> ) =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dirty="0"/>
                  <a:t>) +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dirty="0"/>
                  <a:t>) + … +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altLang="zh-HK" b="1" dirty="0" smtClean="0"/>
                  <a:t>)</a:t>
                </a:r>
                <a:r>
                  <a:rPr lang="en-US" altLang="zh-HK" dirty="0" smtClean="0"/>
                  <a:t>.</a:t>
                </a:r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HK" dirty="0"/>
                  <a:t>Obviously, </a:t>
                </a:r>
                <a:r>
                  <a:rPr lang="en-US" altLang="zh-HK" i="1" dirty="0"/>
                  <a:t>A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Ā </a:t>
                </a:r>
                <a:r>
                  <a:rPr lang="en-US" altLang="zh-HK" dirty="0"/>
                  <a:t>are mutually exclusive, so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 smtClean="0"/>
                  <a:t>                           </a:t>
                </a:r>
                <a:r>
                  <a:rPr lang="en-US" altLang="zh-HK" b="1" dirty="0" smtClean="0"/>
                  <a:t>P</a:t>
                </a:r>
                <a:r>
                  <a:rPr lang="en-US" altLang="zh-HK" b="1" dirty="0"/>
                  <a:t>(</a:t>
                </a:r>
                <a:r>
                  <a:rPr lang="en-US" altLang="zh-HK" b="1" i="1" dirty="0"/>
                  <a:t> </a:t>
                </a:r>
                <a:r>
                  <a:rPr lang="en-US" altLang="zh-HK" b="1" i="1" dirty="0" smtClean="0"/>
                  <a:t>A</a:t>
                </a:r>
                <a:r>
                  <a:rPr lang="en-US" altLang="zh-HK" b="1" baseline="-250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b="1" dirty="0"/>
                  <a:t> </a:t>
                </a:r>
                <a:r>
                  <a:rPr lang="en-US" altLang="zh-HK" b="1" i="1" dirty="0"/>
                  <a:t>Ā</a:t>
                </a:r>
                <a:r>
                  <a:rPr lang="en-US" altLang="zh-HK" b="1" dirty="0"/>
                  <a:t> ) = P(</a:t>
                </a:r>
                <a:r>
                  <a:rPr lang="en-US" altLang="zh-HK" b="1" i="1" dirty="0"/>
                  <a:t>A</a:t>
                </a:r>
                <a:r>
                  <a:rPr lang="en-US" altLang="zh-HK" b="1" dirty="0"/>
                  <a:t>) + P</a:t>
                </a:r>
                <a:r>
                  <a:rPr lang="en-US" altLang="zh-HK" b="1" dirty="0" smtClean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HK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HK" b="1" i="1" smtClean="0">
                            <a:latin typeface="Cambria Math"/>
                          </a:rPr>
                          <m:t>𝑨</m:t>
                        </m:r>
                      </m:e>
                    </m:acc>
                  </m:oMath>
                </a14:m>
                <a:r>
                  <a:rPr lang="en-US" altLang="zh-HK" b="1" dirty="0" smtClean="0"/>
                  <a:t>) </a:t>
                </a:r>
                <a:r>
                  <a:rPr lang="en-US" altLang="zh-HK" b="1" dirty="0"/>
                  <a:t>. </a:t>
                </a:r>
                <a:endParaRPr lang="en-US" altLang="zh-HK" b="1" dirty="0" smtClean="0"/>
              </a:p>
              <a:p>
                <a:pPr marL="0" indent="0">
                  <a:buNone/>
                </a:pPr>
                <a:endParaRPr lang="en-US" altLang="zh-HK" dirty="0"/>
              </a:p>
              <a:p>
                <a:pPr marL="0" indent="0">
                  <a:buNone/>
                </a:pPr>
                <a:r>
                  <a:rPr lang="en-US" altLang="zh-HK" dirty="0" smtClean="0"/>
                  <a:t>But </a:t>
                </a:r>
                <a:r>
                  <a:rPr lang="en-US" altLang="zh-HK" dirty="0"/>
                  <a:t>P(</a:t>
                </a:r>
                <a:r>
                  <a:rPr lang="en-US" altLang="zh-HK" i="1" dirty="0"/>
                  <a:t> A</a:t>
                </a:r>
                <a:r>
                  <a:rPr lang="en-US" altLang="zh-HK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HK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altLang="zh-HK" dirty="0"/>
                  <a:t> ) = P(</a:t>
                </a:r>
                <a14:m>
                  <m:oMath xmlns:m="http://schemas.openxmlformats.org/officeDocument/2006/math">
                    <m:r>
                      <a:rPr lang="el-GR" altLang="zh-HK" i="1" dirty="0">
                        <a:latin typeface="Cambria Math"/>
                      </a:rPr>
                      <m:t>𝛺</m:t>
                    </m:r>
                  </m:oMath>
                </a14:m>
                <a:r>
                  <a:rPr lang="en-US" altLang="zh-HK" dirty="0"/>
                  <a:t>) = 1, from which we have</a:t>
                </a:r>
                <a:endParaRPr lang="en-US" altLang="zh-HK" dirty="0" smtClean="0"/>
              </a:p>
              <a:p>
                <a:pPr marL="0" indent="0">
                  <a:buNone/>
                </a:pPr>
                <a:r>
                  <a:rPr lang="en-US" altLang="zh-HK" dirty="0" smtClean="0"/>
                  <a:t>                                  </a:t>
                </a:r>
                <a:r>
                  <a:rPr lang="en-US" altLang="zh-HK" b="1" dirty="0" smtClean="0"/>
                  <a:t>P</a:t>
                </a:r>
                <a:r>
                  <a:rPr lang="en-US" altLang="zh-HK" b="1" dirty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HK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HK" b="1" i="1">
                            <a:latin typeface="Cambria Math"/>
                          </a:rPr>
                          <m:t>𝑨</m:t>
                        </m:r>
                      </m:e>
                    </m:acc>
                  </m:oMath>
                </a14:m>
                <a:r>
                  <a:rPr lang="en-US" altLang="zh-HK" b="1" dirty="0"/>
                  <a:t>) = 1 – P(</a:t>
                </a:r>
                <a:r>
                  <a:rPr lang="en-US" altLang="zh-HK" b="1" i="1" dirty="0"/>
                  <a:t>A</a:t>
                </a:r>
                <a:r>
                  <a:rPr lang="en-US" altLang="zh-HK" b="1" dirty="0"/>
                  <a:t>) .</a:t>
                </a:r>
                <a:endParaRPr lang="zh-TW" altLang="zh-HK" b="1" dirty="0"/>
              </a:p>
              <a:p>
                <a:pPr marL="0" indent="0">
                  <a:buNone/>
                </a:pP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  <a:blipFill rotWithShape="1">
                <a:blip r:embed="rId2"/>
                <a:stretch>
                  <a:fillRect l="-1172" t="-247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2062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4400" cy="758952"/>
          </a:xfrm>
        </p:spPr>
        <p:txBody>
          <a:bodyPr anchor="ctr">
            <a:normAutofit/>
          </a:bodyPr>
          <a:lstStyle/>
          <a:p>
            <a:pPr lvl="0" fontAlgn="base"/>
            <a:r>
              <a:rPr lang="en-US" altLang="zh-HK" b="1" dirty="0"/>
              <a:t>Addition </a:t>
            </a:r>
            <a:r>
              <a:rPr lang="en-US" altLang="zh-HK" b="1" dirty="0" smtClean="0"/>
              <a:t>Rule (2)</a:t>
            </a:r>
            <a:endParaRPr lang="zh-TW" altLang="zh-H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altLang="zh-HK" dirty="0" smtClean="0"/>
                  <a:t>If </a:t>
                </a:r>
                <a:r>
                  <a:rPr lang="en-US" altLang="zh-HK" i="1" dirty="0"/>
                  <a:t>A</a:t>
                </a:r>
                <a:r>
                  <a:rPr lang="en-US" altLang="zh-HK" baseline="-25000" dirty="0"/>
                  <a:t>1</a:t>
                </a:r>
                <a:r>
                  <a:rPr lang="en-US" altLang="zh-HK" dirty="0"/>
                  <a:t> and </a:t>
                </a:r>
                <a:r>
                  <a:rPr lang="en-US" altLang="zh-HK" i="1" dirty="0"/>
                  <a:t>A</a:t>
                </a:r>
                <a:r>
                  <a:rPr lang="en-US" altLang="zh-HK" baseline="-25000" dirty="0"/>
                  <a:t>2</a:t>
                </a:r>
                <a:r>
                  <a:rPr lang="en-US" altLang="zh-HK" dirty="0"/>
                  <a:t> are independent, </a:t>
                </a:r>
                <a:r>
                  <a:rPr lang="en-US" altLang="zh-HK" i="1" dirty="0"/>
                  <a:t>A</a:t>
                </a:r>
                <a:r>
                  <a:rPr lang="en-US" altLang="zh-HK" baseline="-25000" dirty="0"/>
                  <a:t>1</a:t>
                </a:r>
                <a:r>
                  <a:rPr lang="en-US" altLang="zh-HK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i="1" dirty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</m:ba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 are also independent, </a:t>
                </a:r>
                <a:r>
                  <a:rPr lang="en-US" altLang="zh-HK" dirty="0" smtClean="0"/>
                  <a:t>and</a:t>
                </a:r>
              </a:p>
              <a:p>
                <a:pPr marL="0" indent="0">
                  <a:buNone/>
                </a:pPr>
                <a:endParaRPr lang="en-US" altLang="zh-HK" dirty="0" smtClean="0"/>
              </a:p>
              <a:p>
                <a:pPr marL="0" indent="0">
                  <a:buNone/>
                </a:pPr>
                <a:r>
                  <a:rPr lang="en-US" altLang="zh-HK" dirty="0" smtClean="0"/>
                  <a:t>    P</a:t>
                </a:r>
                <a:r>
                  <a:rPr lang="en-US" altLang="zh-HK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i="1" dirty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</m:ba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i="1" dirty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</m:ba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:r>
                  <a:rPr lang="en-US" altLang="zh-HK" dirty="0"/>
                  <a:t>) = 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i="1" dirty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</m:ba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:r>
                  <a:rPr lang="en-US" altLang="zh-HK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i="1" dirty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altLang="zh-HK" i="1" dirty="0">
                                <a:latin typeface="Cambria Math"/>
                              </a:rPr>
                              <m:t>𝐴</m:t>
                            </m:r>
                          </m:e>
                        </m:ba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baseline="-25000" dirty="0"/>
                  <a:t> </a:t>
                </a:r>
                <a:r>
                  <a:rPr lang="en-US" altLang="zh-HK" dirty="0"/>
                  <a:t>) </a:t>
                </a:r>
                <a:endParaRPr lang="en-US" altLang="zh-HK" dirty="0" smtClean="0"/>
              </a:p>
              <a:p>
                <a:pPr marL="0" indent="0">
                  <a:buNone/>
                </a:pPr>
                <a:r>
                  <a:rPr lang="en-US" altLang="zh-HK" dirty="0" smtClean="0"/>
                  <a:t>=</a:t>
                </a:r>
                <a:r>
                  <a:rPr lang="en-US" altLang="zh-HK" dirty="0"/>
                  <a:t> ( 1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)) × ( 1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)) 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= 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 + (P(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)) </a:t>
                </a:r>
              </a:p>
              <a:p>
                <a:pPr marL="0" indent="0">
                  <a:buNone/>
                </a:pPr>
                <a:r>
                  <a:rPr lang="en-US" altLang="zh-HK" dirty="0"/>
                  <a:t>= 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)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 + P(</a:t>
                </a:r>
                <a:r>
                  <a:rPr lang="en-US" altLang="zh-HK" i="1" dirty="0"/>
                  <a:t>A</a:t>
                </a:r>
                <a:r>
                  <a:rPr lang="en-US" altLang="zh-HK" baseline="-25000" dirty="0"/>
                  <a:t>1</a:t>
                </a:r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∩</m:t>
                    </m:r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</a:t>
                </a: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= 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r>
                      <a:rPr lang="en-US" altLang="zh-HK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altLang="zh-HK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HK" dirty="0"/>
                  <a:t>) .</a:t>
                </a:r>
                <a:endParaRPr lang="en-US" altLang="zh-TW" dirty="0"/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HK" dirty="0"/>
                  <a:t>Therefore,  </a:t>
                </a:r>
              </a:p>
              <a:p>
                <a:endParaRPr lang="en-US" altLang="zh-TW" dirty="0" smtClean="0"/>
              </a:p>
              <a:p>
                <a:pPr marL="0" indent="0">
                  <a:buNone/>
                </a:pPr>
                <a:r>
                  <a:rPr lang="en-US" altLang="zh-HK" b="1" dirty="0" smtClean="0"/>
                  <a:t>      P</a:t>
                </a:r>
                <a:r>
                  <a:rPr lang="en-US" altLang="zh-HK" b="1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∪</m:t>
                    </m:r>
                  </m:oMath>
                </a14:m>
                <a:r>
                  <a:rPr lang="en-US" altLang="zh-HK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HK" b="1" i="1" dirty="0">
                            <a:latin typeface="Cambria Math"/>
                          </a:rPr>
                          <m:t>𝑨</m:t>
                        </m: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dirty="0"/>
                  <a:t> ) = 1 – 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b="1" i="1" dirty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altLang="zh-HK" b="1" i="1" dirty="0">
                                <a:latin typeface="Cambria Math"/>
                              </a:rPr>
                              <m:t>𝑨</m:t>
                            </m:r>
                          </m:e>
                        </m:ba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14:m>
                  <m:oMath xmlns:m="http://schemas.openxmlformats.org/officeDocument/2006/math">
                    <m:r>
                      <a:rPr lang="en-US" altLang="zh-HK" b="1" i="1" dirty="0">
                        <a:latin typeface="Cambria Math"/>
                        <a:ea typeface="Cambria Math"/>
                      </a:rPr>
                      <m:t>∩</m:t>
                    </m:r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b="1" i="1" dirty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altLang="zh-HK" b="1" i="1" dirty="0">
                                <a:latin typeface="Cambria Math"/>
                              </a:rPr>
                              <m:t>𝑨</m:t>
                            </m:r>
                          </m:e>
                        </m:ba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dirty="0"/>
                  <a:t>) = 1 –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b="1" i="1" dirty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altLang="zh-HK" b="1" i="1" dirty="0">
                                <a:latin typeface="Cambria Math"/>
                              </a:rPr>
                              <m:t>𝑨</m:t>
                            </m:r>
                          </m:e>
                        </m:ba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HK" b="1" dirty="0"/>
                  <a:t>) × P(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HK" b="1" i="1" dirty="0">
                            <a:latin typeface="Cambria Math"/>
                          </a:rPr>
                        </m:ctrlPr>
                      </m:sSubPr>
                      <m:e>
                        <m:bar>
                          <m:barPr>
                            <m:pos m:val="top"/>
                            <m:ctrlPr>
                              <a:rPr lang="en-US" altLang="zh-HK" b="1" i="1" dirty="0">
                                <a:latin typeface="Cambria Math"/>
                              </a:rPr>
                            </m:ctrlPr>
                          </m:barPr>
                          <m:e>
                            <m:r>
                              <a:rPr lang="en-US" altLang="zh-HK" b="1" i="1" dirty="0">
                                <a:latin typeface="Cambria Math"/>
                              </a:rPr>
                              <m:t>𝑨</m:t>
                            </m:r>
                          </m:e>
                        </m:bar>
                      </m:e>
                      <m:sub>
                        <m:r>
                          <a:rPr lang="en-US" altLang="zh-HK" b="1" i="1" dirty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HK" b="1" baseline="-25000" dirty="0"/>
                  <a:t> </a:t>
                </a:r>
                <a:r>
                  <a:rPr lang="en-US" altLang="zh-HK" b="1" dirty="0"/>
                  <a:t>) .</a:t>
                </a:r>
                <a:endParaRPr lang="en-US" altLang="zh-TW" dirty="0" smtClean="0"/>
              </a:p>
              <a:p>
                <a:pPr marL="0" indent="0">
                  <a:buNone/>
                </a:pPr>
                <a:endParaRPr lang="zh-TW" altLang="zh-HK" dirty="0"/>
              </a:p>
              <a:p>
                <a:pPr marL="0" indent="0">
                  <a:buNone/>
                </a:pPr>
                <a:r>
                  <a:rPr lang="en-US" altLang="zh-HK" dirty="0"/>
                  <a:t>   </a:t>
                </a:r>
                <a:r>
                  <a:rPr lang="en-US" altLang="zh-HK" b="1" dirty="0"/>
                  <a:t>  </a:t>
                </a:r>
                <a:endParaRPr lang="zh-TW" altLang="zh-HK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842248" cy="4926288"/>
              </a:xfrm>
              <a:blipFill rotWithShape="1">
                <a:blip r:embed="rId2"/>
                <a:stretch>
                  <a:fillRect l="-1034" t="-1609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6858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327</TotalTime>
  <Words>1999</Words>
  <Application>Microsoft Office PowerPoint</Application>
  <PresentationFormat>如螢幕大小 (4:3)</PresentationFormat>
  <Paragraphs>188</Paragraphs>
  <Slides>24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市鎮</vt:lpstr>
      <vt:lpstr>Lecture 2: Probability</vt:lpstr>
      <vt:lpstr>Probability and Relative Frequency(1)</vt:lpstr>
      <vt:lpstr>Probability and Relative Frequency(2)</vt:lpstr>
      <vt:lpstr>Elementary Events, Independent Events and Mutually Exclusive Events (1)</vt:lpstr>
      <vt:lpstr>Elementary Events, Independent Events and Mutually Exclusive Events (2)</vt:lpstr>
      <vt:lpstr>Elementary Events, Independent Events and Mutually Exclusive Events (3)</vt:lpstr>
      <vt:lpstr>Multiplication Rule</vt:lpstr>
      <vt:lpstr>Addition Rule (1)</vt:lpstr>
      <vt:lpstr>Addition Rule (2)</vt:lpstr>
      <vt:lpstr>Problems</vt:lpstr>
      <vt:lpstr>Problems</vt:lpstr>
      <vt:lpstr>Problems</vt:lpstr>
      <vt:lpstr>Conditional Probability (1)</vt:lpstr>
      <vt:lpstr>Conditional Probability (2)</vt:lpstr>
      <vt:lpstr> Conditional Probability (3)</vt:lpstr>
      <vt:lpstr>Problems</vt:lpstr>
      <vt:lpstr>The Monty Hall Problem</vt:lpstr>
      <vt:lpstr>Monty Hall Problem: Solution (1)</vt:lpstr>
      <vt:lpstr>Monty Hall Problem: Solution (2)</vt:lpstr>
      <vt:lpstr> Monty Hall Problem: Solution (3)</vt:lpstr>
      <vt:lpstr>Monty Hall Problem: Solution (4)</vt:lpstr>
      <vt:lpstr>Monty Hall Problem: Solution (5)</vt:lpstr>
      <vt:lpstr>Monty Hall Problem: Solution (6)</vt:lpstr>
      <vt:lpstr>Monty Hall Problem: Solution (7)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Probability</dc:title>
  <dc:creator>KL</dc:creator>
  <cp:lastModifiedBy>user</cp:lastModifiedBy>
  <cp:revision>33</cp:revision>
  <dcterms:created xsi:type="dcterms:W3CDTF">2017-09-09T09:43:40Z</dcterms:created>
  <dcterms:modified xsi:type="dcterms:W3CDTF">2019-11-02T06:23:41Z</dcterms:modified>
</cp:coreProperties>
</file>